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jpg"/><Relationship Id="rId5" Type="http://schemas.openxmlformats.org/officeDocument/2006/relationships/image" Target="../media/image6.png"/><Relationship Id="rId6" Type="http://schemas.openxmlformats.org/officeDocument/2006/relationships/image" Target="../media/image7.jpg"/><Relationship Id="rId7" Type="http://schemas.openxmlformats.org/officeDocument/2006/relationships/image" Target="../media/image8.jpg"/><Relationship Id="rId8" Type="http://schemas.openxmlformats.org/officeDocument/2006/relationships/image" Target="../media/image9.jpg"/><Relationship Id="rId9" Type="http://schemas.openxmlformats.org/officeDocument/2006/relationships/image" Target="../media/image1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ÜRÜN · VERI SINIFLANDIRMA</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Veriket Veri Sınıflandırma — Bir Kez Etiketle, Her Yerde Koru</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Veriket; doküman, dosya ve e-postaları manuel, politika tabanlı ve yapay zekâ destekli yöntemlerle sınıflandırır ve dosyayla birlikte kalan kalıcı metadata gömer — böylece DLP dahil sonraki her kontrol, neyle çalıştığını tam olarak bilir.</a:t>
            </a:r>
          </a:p>
        </p:txBody>
      </p:sp>
      <p:sp>
        <p:nvSpPr>
          <p:cNvPr id="11" name="Rounded Rectangle 10"/>
          <p:cNvSpPr/>
          <p:nvPr/>
        </p:nvSpPr>
        <p:spPr>
          <a:xfrm>
            <a:off x="502920" y="2304288"/>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Her sınıflandırma tarzı</a:t>
            </a:r>
          </a:p>
          <a:p>
            <a:pPr algn="l">
              <a:lnSpc>
                <a:spcPct val="95000"/>
              </a:lnSpc>
            </a:pPr>
            <a:r>
              <a:rPr sz="950" b="0">
                <a:solidFill>
                  <a:srgbClr val="5A6B85"/>
                </a:solidFill>
                <a:latin typeface="Segoe UI"/>
              </a:rPr>
              <a:t>Kullanıcı, politika/içerik tabanlı ve yapay zekâ destekli sınıflandırma; gönderim öncesi e-posta etiketleme.</a:t>
            </a:r>
          </a:p>
        </p:txBody>
      </p:sp>
      <p:sp>
        <p:nvSpPr>
          <p:cNvPr id="13" name="Rounded Rectangle 12"/>
          <p:cNvSpPr/>
          <p:nvPr/>
        </p:nvSpPr>
        <p:spPr>
          <a:xfrm>
            <a:off x="502920" y="3218688"/>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Görünür + görünmez etiketler</a:t>
            </a:r>
          </a:p>
          <a:p>
            <a:pPr algn="l">
              <a:lnSpc>
                <a:spcPct val="95000"/>
              </a:lnSpc>
            </a:pPr>
            <a:r>
              <a:rPr sz="950" b="0">
                <a:solidFill>
                  <a:srgbClr val="5A6B85"/>
                </a:solidFill>
                <a:latin typeface="Segoe UI"/>
              </a:rPr>
              <a:t>İnsanlar için üstbilgi, altbilgi ve filigranlar; sistemler için kalıcı metadata.</a:t>
            </a:r>
          </a:p>
        </p:txBody>
      </p:sp>
      <p:sp>
        <p:nvSpPr>
          <p:cNvPr id="15" name="Rounded Rectangle 14"/>
          <p:cNvSpPr/>
          <p:nvPr/>
        </p:nvSpPr>
        <p:spPr>
          <a:xfrm>
            <a:off x="502920" y="4133088"/>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Ekran filigranı</a:t>
            </a:r>
          </a:p>
          <a:p>
            <a:pPr algn="l">
              <a:lnSpc>
                <a:spcPct val="95000"/>
              </a:lnSpc>
            </a:pPr>
            <a:r>
              <a:rPr sz="950" b="0">
                <a:solidFill>
                  <a:srgbClr val="5A6B85"/>
                </a:solidFill>
                <a:latin typeface="Segoe UI"/>
              </a:rPr>
              <a:t>Ekranın kendisini işaretleyerek ekran görüntüsü ve telefon fotoğrafını caydırır.</a:t>
            </a:r>
          </a:p>
        </p:txBody>
      </p:sp>
      <p:sp>
        <p:nvSpPr>
          <p:cNvPr id="17" name="Rounded Rectangle 16"/>
          <p:cNvSpPr/>
          <p:nvPr/>
        </p:nvSpPr>
        <p:spPr>
          <a:xfrm>
            <a:off x="502920" y="5047488"/>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Microsoft'un ötesinde</a:t>
            </a:r>
          </a:p>
          <a:p>
            <a:pPr algn="l">
              <a:lnSpc>
                <a:spcPct val="95000"/>
              </a:lnSpc>
            </a:pPr>
            <a:r>
              <a:rPr sz="950" b="0">
                <a:solidFill>
                  <a:srgbClr val="5A6B85"/>
                </a:solidFill>
                <a:latin typeface="Segoe UI"/>
              </a:rPr>
              <a:t>Office, Microsoft 365, Outlook ve OWA — ayrıca Google Workspace ve Zimbra.</a:t>
            </a:r>
          </a:p>
        </p:txBody>
      </p:sp>
      <p:pic>
        <p:nvPicPr>
          <p:cNvPr id="19" name="Picture 18" descr="image.png"/>
          <p:cNvPicPr>
            <a:picLocks noChangeAspect="1"/>
          </p:cNvPicPr>
          <p:nvPr/>
        </p:nvPicPr>
        <p:blipFill>
          <a:blip r:embed="rId4"/>
          <a:stretch>
            <a:fillRect/>
          </a:stretch>
        </p:blipFill>
        <p:spPr>
          <a:xfrm>
            <a:off x="6537960" y="2743857"/>
            <a:ext cx="5150815" cy="2897333"/>
          </a:xfrm>
          <a:prstGeom prst="rect">
            <a:avLst/>
          </a:prstGeom>
        </p:spPr>
      </p:pic>
      <p:sp>
        <p:nvSpPr>
          <p:cNvPr id="20" name="TextBox 19"/>
          <p:cNvSpPr txBox="1"/>
          <p:nvPr/>
        </p:nvSpPr>
        <p:spPr>
          <a:xfrm>
            <a:off x="6537960" y="6117336"/>
            <a:ext cx="5150815" cy="219456"/>
          </a:xfrm>
          <a:prstGeom prst="rect">
            <a:avLst/>
          </a:prstGeom>
          <a:noFill/>
        </p:spPr>
        <p:txBody>
          <a:bodyPr wrap="square" anchor="t" lIns="0" rIns="0" tIns="0" bIns="0">
            <a:spAutoFit/>
          </a:bodyPr>
          <a:lstStyle/>
          <a:p>
            <a:pPr algn="ctr">
              <a:lnSpc>
                <a:spcPct val="100000"/>
              </a:lnSpc>
            </a:pPr>
            <a:r>
              <a:rPr sz="850" b="0">
                <a:solidFill>
                  <a:srgbClr val="5A6B85"/>
                </a:solidFill>
                <a:latin typeface="Segoe UI"/>
              </a:rPr>
              <a:t>Veriket Veri Sınıflandırma — yönetim konsolu</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10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YETENEKLER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Yetenekler — Derinlemesine</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Sağ tık etiketlemeden yapay zekâ ile otomatik sınıflandırmaya — aşağıdaki her yetenek ürün sayfasında ve dokümantasyonda yer alır.</a:t>
            </a:r>
          </a:p>
        </p:txBody>
      </p:sp>
      <p:sp>
        <p:nvSpPr>
          <p:cNvPr id="11" name="Rounded Rectangle 10"/>
          <p:cNvSpPr/>
          <p:nvPr/>
        </p:nvSpPr>
        <p:spPr>
          <a:xfrm>
            <a:off x="502920"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Manuel ve e-posta sınıflandırma</a:t>
            </a:r>
          </a:p>
          <a:p>
            <a:pPr algn="l">
              <a:lnSpc>
                <a:spcPct val="95000"/>
              </a:lnSpc>
            </a:pPr>
            <a:r>
              <a:rPr sz="950" b="0">
                <a:solidFill>
                  <a:srgbClr val="5A6B85"/>
                </a:solidFill>
                <a:latin typeface="Segoe UI"/>
              </a:rPr>
              <a:t>Office, PDF ve dosyalarda sağ tık etiketleme; Outlook'ta gönderim öncesi etiketleme — Go sürümünden itibaren.</a:t>
            </a:r>
          </a:p>
        </p:txBody>
      </p:sp>
      <p:sp>
        <p:nvSpPr>
          <p:cNvPr id="13" name="Rounded Rectangle 12"/>
          <p:cNvSpPr/>
          <p:nvPr/>
        </p:nvSpPr>
        <p:spPr>
          <a:xfrm>
            <a:off x="502920"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Görsel etiketler ve metadata</a:t>
            </a:r>
          </a:p>
          <a:p>
            <a:pPr algn="l">
              <a:lnSpc>
                <a:spcPct val="95000"/>
              </a:lnSpc>
            </a:pPr>
            <a:r>
              <a:rPr sz="950" b="0">
                <a:solidFill>
                  <a:srgbClr val="5A6B85"/>
                </a:solidFill>
                <a:latin typeface="Segoe UI"/>
              </a:rPr>
              <a:t>Üstbilgi, altbilgi, filigran ve DLP, SIEM ve Keşif'in okuyabildiği kalıcı metadata (etiket + GUID).</a:t>
            </a:r>
          </a:p>
        </p:txBody>
      </p:sp>
      <p:sp>
        <p:nvSpPr>
          <p:cNvPr id="15" name="Rounded Rectangle 14"/>
          <p:cNvSpPr/>
          <p:nvPr/>
        </p:nvSpPr>
        <p:spPr>
          <a:xfrm>
            <a:off x="502920"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OCR ve parmak izi</a:t>
            </a:r>
          </a:p>
          <a:p>
            <a:pPr algn="l">
              <a:lnSpc>
                <a:spcPct val="95000"/>
              </a:lnSpc>
            </a:pPr>
            <a:r>
              <a:rPr sz="950" b="0">
                <a:solidFill>
                  <a:srgbClr val="5A6B85"/>
                </a:solidFill>
                <a:latin typeface="Segoe UI"/>
              </a:rPr>
              <a:t>Görsellerin ve taranmış PDF'lerin içindeki metni oku; özgün içeriği tam veya kısmi eşleşmeyle tespit et.</a:t>
            </a:r>
          </a:p>
        </p:txBody>
      </p:sp>
      <p:sp>
        <p:nvSpPr>
          <p:cNvPr id="17" name="Rounded Rectangle 16"/>
          <p:cNvSpPr/>
          <p:nvPr/>
        </p:nvSpPr>
        <p:spPr>
          <a:xfrm>
            <a:off x="6159855"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87871"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Otomatik koruma</a:t>
            </a:r>
          </a:p>
          <a:p>
            <a:pPr algn="l">
              <a:lnSpc>
                <a:spcPct val="95000"/>
              </a:lnSpc>
            </a:pPr>
            <a:r>
              <a:rPr sz="950" b="0">
                <a:solidFill>
                  <a:srgbClr val="5A6B85"/>
                </a:solidFill>
                <a:latin typeface="Segoe UI"/>
              </a:rPr>
              <a:t>Maskeleme, şifreleme (RMS uyumlu ve RMS'siz), politika eşleşmesinde otomatik şifreleme ve Kryptos entegrasyonu.</a:t>
            </a:r>
          </a:p>
        </p:txBody>
      </p:sp>
      <p:sp>
        <p:nvSpPr>
          <p:cNvPr id="19" name="Rounded Rectangle 18"/>
          <p:cNvSpPr/>
          <p:nvPr/>
        </p:nvSpPr>
        <p:spPr>
          <a:xfrm>
            <a:off x="6159855"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287871"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 Ekran filigranı</a:t>
            </a:r>
          </a:p>
          <a:p>
            <a:pPr algn="l">
              <a:lnSpc>
                <a:spcPct val="95000"/>
              </a:lnSpc>
            </a:pPr>
            <a:r>
              <a:rPr sz="950" b="0">
                <a:solidFill>
                  <a:srgbClr val="5A6B85"/>
                </a:solidFill>
                <a:latin typeface="Segoe UI"/>
              </a:rPr>
              <a:t>Dinamik ekran filigranı fotoğraf ve ekran görüntüsüyle sızdırmayı caydırır — Siberson imza yeteneği.</a:t>
            </a:r>
          </a:p>
        </p:txBody>
      </p:sp>
      <p:sp>
        <p:nvSpPr>
          <p:cNvPr id="21" name="Rounded Rectangle 20"/>
          <p:cNvSpPr/>
          <p:nvPr/>
        </p:nvSpPr>
        <p:spPr>
          <a:xfrm>
            <a:off x="6159855"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287871"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 Yapay zekâ ile otomatik sınıflandırma</a:t>
            </a:r>
          </a:p>
          <a:p>
            <a:pPr algn="l">
              <a:lnSpc>
                <a:spcPct val="95000"/>
              </a:lnSpc>
            </a:pPr>
            <a:r>
              <a:rPr sz="950" b="0">
                <a:solidFill>
                  <a:srgbClr val="5A6B85"/>
                </a:solidFill>
                <a:latin typeface="Segoe UI"/>
              </a:rPr>
              <a:t>İçerik farkındalıklı yapay zekâ etiketleri önerir ve otomatik uygular — Veriket'in imza motoru.</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11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KAPSAM</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Ne Zaman Etiketler — ve Neleri Okur</a:t>
            </a:r>
          </a:p>
        </p:txBody>
      </p:sp>
      <p:sp>
        <p:nvSpPr>
          <p:cNvPr id="10" name="Rounded Rectangle 9"/>
          <p:cNvSpPr/>
          <p:nvPr/>
        </p:nvSpPr>
        <p:spPr>
          <a:xfrm>
            <a:off x="502920"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0936"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İlk kurulumda</a:t>
            </a:r>
          </a:p>
          <a:p>
            <a:pPr algn="l">
              <a:lnSpc>
                <a:spcPct val="95000"/>
              </a:lnSpc>
            </a:pPr>
            <a:r>
              <a:rPr sz="950" b="0">
                <a:solidFill>
                  <a:srgbClr val="5A6B85"/>
                </a:solidFill>
                <a:latin typeface="Segoe UI"/>
              </a:rPr>
              <a:t>Kurum genelinde ilk tarama, mevcut dosyaları şemaya dâhil eder — sıfırdan başlamazsınız.</a:t>
            </a:r>
          </a:p>
        </p:txBody>
      </p:sp>
      <p:sp>
        <p:nvSpPr>
          <p:cNvPr id="12" name="Rounded Rectangle 11"/>
          <p:cNvSpPr/>
          <p:nvPr/>
        </p:nvSpPr>
        <p:spPr>
          <a:xfrm>
            <a:off x="502920"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Kullanıcı çalışırken</a:t>
            </a:r>
          </a:p>
          <a:p>
            <a:pPr algn="l">
              <a:lnSpc>
                <a:spcPct val="95000"/>
              </a:lnSpc>
            </a:pPr>
            <a:r>
              <a:rPr sz="950" b="0">
                <a:solidFill>
                  <a:srgbClr val="5A6B85"/>
                </a:solidFill>
                <a:latin typeface="Segoe UI"/>
              </a:rPr>
              <a:t>Dosya oluşturma, kopyalama ve indirme işlemlerinde otomatik sınıflandırma — etiket, oluşma anını takip eder.</a:t>
            </a:r>
          </a:p>
        </p:txBody>
      </p:sp>
      <p:sp>
        <p:nvSpPr>
          <p:cNvPr id="14" name="Rounded Rectangle 13"/>
          <p:cNvSpPr/>
          <p:nvPr/>
        </p:nvSpPr>
        <p:spPr>
          <a:xfrm>
            <a:off x="502920"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936"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Toplu olarak</a:t>
            </a:r>
          </a:p>
          <a:p>
            <a:pPr algn="l">
              <a:lnSpc>
                <a:spcPct val="95000"/>
              </a:lnSpc>
            </a:pPr>
            <a:r>
              <a:rPr sz="950" b="0">
                <a:solidFill>
                  <a:srgbClr val="5A6B85"/>
                </a:solidFill>
                <a:latin typeface="Segoe UI"/>
              </a:rPr>
              <a:t>Eski paylaşımlar ve göçler için klasör üzerinden tek işlemde toplu sınıflandırma.</a:t>
            </a:r>
          </a:p>
        </p:txBody>
      </p:sp>
      <p:sp>
        <p:nvSpPr>
          <p:cNvPr id="16" name="Rounded Rectangle 15"/>
          <p:cNvSpPr/>
          <p:nvPr/>
        </p:nvSpPr>
        <p:spPr>
          <a:xfrm>
            <a:off x="6159855"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287871"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Gönderim anında</a:t>
            </a:r>
          </a:p>
          <a:p>
            <a:pPr algn="l">
              <a:lnSpc>
                <a:spcPct val="95000"/>
              </a:lnSpc>
            </a:pPr>
            <a:r>
              <a:rPr sz="950" b="0">
                <a:solidFill>
                  <a:srgbClr val="5A6B85"/>
                </a:solidFill>
                <a:latin typeface="Segoe UI"/>
              </a:rPr>
              <a:t>Outlook'ta mesaj çıkmadan etiketleme; ek dosyaların içeriği de taranır.</a:t>
            </a:r>
          </a:p>
        </p:txBody>
      </p:sp>
      <p:sp>
        <p:nvSpPr>
          <p:cNvPr id="18" name="Rounded Rectangle 17"/>
          <p:cNvSpPr/>
          <p:nvPr/>
        </p:nvSpPr>
        <p:spPr>
          <a:xfrm>
            <a:off x="6159855"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287871"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İstisnalı filigranlar</a:t>
            </a:r>
          </a:p>
          <a:p>
            <a:pPr algn="l">
              <a:lnSpc>
                <a:spcPct val="95000"/>
              </a:lnSpc>
            </a:pPr>
            <a:r>
              <a:rPr sz="950" b="0">
                <a:solidFill>
                  <a:srgbClr val="5A6B85"/>
                </a:solidFill>
                <a:latin typeface="Segoe UI"/>
              </a:rPr>
              <a:t>Belge ve ekran filigranları, yanlış iş akışını aksatmaması için ayrıntılı istisna kurallarıyla yönetilir.</a:t>
            </a:r>
          </a:p>
        </p:txBody>
      </p:sp>
      <p:sp>
        <p:nvSpPr>
          <p:cNvPr id="20" name="Rounded Rectangle 19"/>
          <p:cNvSpPr/>
          <p:nvPr/>
        </p:nvSpPr>
        <p:spPr>
          <a:xfrm>
            <a:off x="6159855"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87871"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Şifreli dosyalar</a:t>
            </a:r>
          </a:p>
          <a:p>
            <a:pPr algn="l">
              <a:lnSpc>
                <a:spcPct val="95000"/>
              </a:lnSpc>
            </a:pPr>
            <a:r>
              <a:rPr sz="950" b="0">
                <a:solidFill>
                  <a:srgbClr val="5A6B85"/>
                </a:solidFill>
                <a:latin typeface="Segoe UI"/>
              </a:rPr>
              <a:t>Şifreli dosyaların otomatik sınıflandırılması, korunan içeriği de şemanın içinde tutar.</a:t>
            </a:r>
          </a:p>
        </p:txBody>
      </p:sp>
      <p:sp>
        <p:nvSpPr>
          <p:cNvPr id="22" name="TextBox 21"/>
          <p:cNvSpPr txBox="1"/>
          <p:nvPr/>
        </p:nvSpPr>
        <p:spPr>
          <a:xfrm>
            <a:off x="502920" y="6080760"/>
            <a:ext cx="11185855" cy="256032"/>
          </a:xfrm>
          <a:prstGeom prst="rect">
            <a:avLst/>
          </a:prstGeom>
          <a:noFill/>
        </p:spPr>
        <p:txBody>
          <a:bodyPr wrap="square" anchor="t" lIns="0" rIns="0" tIns="0" bIns="0">
            <a:spAutoFit/>
          </a:bodyPr>
          <a:lstStyle/>
          <a:p>
            <a:pPr algn="ctr">
              <a:lnSpc>
                <a:spcPct val="100000"/>
              </a:lnSpc>
            </a:pPr>
            <a:r>
              <a:rPr sz="950" b="0">
                <a:solidFill>
                  <a:srgbClr val="5A6B85"/>
                </a:solidFill>
                <a:latin typeface="Segoe UI"/>
              </a:rPr>
              <a:t>Word · Excel · PowerPoint · PDF · UDF · TXT · LibreOffice · OpenOffice · AutoCAD · Photoshop · Görseller (OCR) · Ses · Video · RAR · ZIP · 7z içeriği · EXE · BAT · DLL · .msg e-pos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12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E-POSTA</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E-posta Kontrolü, Uçtan Uca</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Sınıflandırmanın kendini kanıtladığı yer e-postadır. Veriket mesajları hassasiyetine göre sınıflandırır, görsel ve metadata olarak işaretler — sonra etiketli postanın gerçekten yalnızca gitmesi gereken yere gitmesini kontrol eder.</a:t>
            </a:r>
          </a:p>
        </p:txBody>
      </p:sp>
      <p:sp>
        <p:nvSpPr>
          <p:cNvPr id="11" name="Rounded Rectangle 10"/>
          <p:cNvSpPr/>
          <p:nvPr/>
        </p:nvSpPr>
        <p:spPr>
          <a:xfrm>
            <a:off x="502920" y="23042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Yalnızca doğru alıcılar</a:t>
            </a:r>
          </a:p>
          <a:p>
            <a:pPr algn="l">
              <a:lnSpc>
                <a:spcPct val="95000"/>
              </a:lnSpc>
            </a:pPr>
            <a:r>
              <a:rPr sz="950" b="0">
                <a:solidFill>
                  <a:srgbClr val="5A6B85"/>
                </a:solidFill>
                <a:latin typeface="Segoe UI"/>
              </a:rPr>
              <a:t>Etiketli e-posta ve ekler, yalnızca istenen kişilere ulaşacak şekilde kontrol edilir.</a:t>
            </a:r>
          </a:p>
        </p:txBody>
      </p:sp>
      <p:sp>
        <p:nvSpPr>
          <p:cNvPr id="13" name="Rounded Rectangle 12"/>
          <p:cNvSpPr/>
          <p:nvPr/>
        </p:nvSpPr>
        <p:spPr>
          <a:xfrm>
            <a:off x="502920" y="32186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Ekler dahil</a:t>
            </a:r>
          </a:p>
          <a:p>
            <a:pPr algn="l">
              <a:lnSpc>
                <a:spcPct val="95000"/>
              </a:lnSpc>
            </a:pPr>
            <a:r>
              <a:rPr sz="950" b="0">
                <a:solidFill>
                  <a:srgbClr val="5A6B85"/>
                </a:solidFill>
                <a:latin typeface="Segoe UI"/>
              </a:rPr>
              <a:t>Ek dosyaların içeriği taranır — temiz görünen bir mesaj hassas dosya kaçıramaz.</a:t>
            </a:r>
          </a:p>
        </p:txBody>
      </p:sp>
      <p:sp>
        <p:nvSpPr>
          <p:cNvPr id="15" name="Rounded Rectangle 14"/>
          <p:cNvSpPr/>
          <p:nvPr/>
        </p:nvSpPr>
        <p:spPr>
          <a:xfrm>
            <a:off x="502920" y="41330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Gönderimi engelle veya kontrol et</a:t>
            </a:r>
          </a:p>
          <a:p>
            <a:pPr algn="l">
              <a:lnSpc>
                <a:spcPct val="95000"/>
              </a:lnSpc>
            </a:pPr>
            <a:r>
              <a:rPr sz="950" b="0">
                <a:solidFill>
                  <a:srgbClr val="5A6B85"/>
                </a:solidFill>
                <a:latin typeface="Segoe UI"/>
              </a:rPr>
              <a:t>İçinde TCKN, bordro, kredi kartı veya IBAN geçen dosya; politika ve KVKK gereği engellenir ya da kontrollü gönderilir.</a:t>
            </a:r>
          </a:p>
        </p:txBody>
      </p:sp>
      <p:sp>
        <p:nvSpPr>
          <p:cNvPr id="17" name="Rounded Rectangle 16"/>
          <p:cNvSpPr/>
          <p:nvPr/>
        </p:nvSpPr>
        <p:spPr>
          <a:xfrm>
            <a:off x="502920" y="50474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Yönetici gözetimi</a:t>
            </a:r>
          </a:p>
          <a:p>
            <a:pPr algn="l">
              <a:lnSpc>
                <a:spcPct val="95000"/>
              </a:lnSpc>
            </a:pPr>
            <a:r>
              <a:rPr sz="950" b="0">
                <a:solidFill>
                  <a:srgbClr val="5A6B85"/>
                </a:solidFill>
                <a:latin typeface="Segoe UI"/>
              </a:rPr>
              <a:t>Güvenlik yöneticisi ihlal girişimlerini izler, tüm işlem izlerini analiz eder ve üst yönetime raporlar.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13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POLITIKA MOTORU</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Kurumunuzun Gerçek Şekline Uyan Politikalar</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Bir kural nadiren yalnızca “şu deseni bul”dan ibarettir. Veriket; içerik, kimlik, konum ve zamanı birlikte kullanmanıza izin verir — böylece aynı dosya, kimde ve nerede olduğuna göre farklı işlem görebilir.</a:t>
            </a:r>
          </a:p>
        </p:txBody>
      </p:sp>
      <p:sp>
        <p:nvSpPr>
          <p:cNvPr id="11" name="Rounded Rectangle 10"/>
          <p:cNvSpPr/>
          <p:nvPr/>
        </p:nvSpPr>
        <p:spPr>
          <a:xfrm>
            <a:off x="502920" y="23042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Sınırsız sözlük</a:t>
            </a:r>
          </a:p>
          <a:p>
            <a:pPr algn="l">
              <a:lnSpc>
                <a:spcPct val="95000"/>
              </a:lnSpc>
            </a:pPr>
            <a:r>
              <a:rPr sz="950" b="0">
                <a:solidFill>
                  <a:srgbClr val="5A6B85"/>
                </a:solidFill>
                <a:latin typeface="Segoe UI"/>
              </a:rPr>
              <a:t>İş alanına göre anahtar kelime listeleri kurun — sözleşme terimleri, proje kod adları, ürün tanımlayıcıları.</a:t>
            </a:r>
          </a:p>
        </p:txBody>
      </p:sp>
      <p:sp>
        <p:nvSpPr>
          <p:cNvPr id="13" name="Rounded Rectangle 12"/>
          <p:cNvSpPr/>
          <p:nvPr/>
        </p:nvSpPr>
        <p:spPr>
          <a:xfrm>
            <a:off x="502920" y="32186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Gerektiğinde regex</a:t>
            </a:r>
          </a:p>
          <a:p>
            <a:pPr algn="l">
              <a:lnSpc>
                <a:spcPct val="95000"/>
              </a:lnSpc>
            </a:pPr>
            <a:r>
              <a:rPr sz="950" b="0">
                <a:solidFill>
                  <a:srgbClr val="5A6B85"/>
                </a:solidFill>
                <a:latin typeface="Segoe UI"/>
              </a:rPr>
              <a:t>TCKN, VKN, IBAN ve kart numarası gibi yapılandırılmış tanımlayıcılar tam isabetle eşleşir.</a:t>
            </a:r>
          </a:p>
        </p:txBody>
      </p:sp>
      <p:sp>
        <p:nvSpPr>
          <p:cNvPr id="15" name="Rounded Rectangle 14"/>
          <p:cNvSpPr/>
          <p:nvPr/>
        </p:nvSpPr>
        <p:spPr>
          <a:xfrm>
            <a:off x="502920" y="41330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Hazır şablonlar</a:t>
            </a:r>
          </a:p>
          <a:p>
            <a:pPr algn="l">
              <a:lnSpc>
                <a:spcPct val="95000"/>
              </a:lnSpc>
            </a:pPr>
            <a:r>
              <a:rPr sz="950" b="0">
                <a:solidFill>
                  <a:srgbClr val="5A6B85"/>
                </a:solidFill>
                <a:latin typeface="Segoe UI"/>
              </a:rPr>
              <a:t>En sık kullanılan politikalardan başlayın, sonra kendi politikanızı şablon kütüphanesine geri kaydedin.</a:t>
            </a:r>
          </a:p>
        </p:txBody>
      </p:sp>
      <p:sp>
        <p:nvSpPr>
          <p:cNvPr id="17" name="Rounded Rectangle 16"/>
          <p:cNvSpPr/>
          <p:nvPr/>
        </p:nvSpPr>
        <p:spPr>
          <a:xfrm>
            <a:off x="502920" y="50474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Politika başına kapsam</a:t>
            </a:r>
          </a:p>
          <a:p>
            <a:pPr algn="l">
              <a:lnSpc>
                <a:spcPct val="95000"/>
              </a:lnSpc>
            </a:pPr>
            <a:r>
              <a:rPr sz="950" b="0">
                <a:solidFill>
                  <a:srgbClr val="5A6B85"/>
                </a:solidFill>
                <a:latin typeface="Segoe UI"/>
              </a:rPr>
              <a:t>Her politika yalnızca sınıflandırmayı, yalnızca keşfi ya da her ikisini kapsayabilir — tek konsol, iki disiplin.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14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PLATFORMLAR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En Geniş Yerel Platform Kapsamı</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Tek politika, her işletim sistemi ve ofis paketi: Veriket, kullanıcılarınızın gerçekten çalıştığı yerde etiketler — çoğu küresel üreticinin kapsamadığı Pardus ve Zimbra dahil.</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15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ENTEGRASYON</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Ekosisteminize Bağlanır</a:t>
            </a:r>
          </a:p>
        </p:txBody>
      </p:sp>
      <p:sp>
        <p:nvSpPr>
          <p:cNvPr id="10" name="Rounded Rectangle 9"/>
          <p:cNvSpPr/>
          <p:nvPr/>
        </p:nvSpPr>
        <p:spPr>
          <a:xfrm>
            <a:off x="502920"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0936"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Uslu bir ajan</a:t>
            </a:r>
          </a:p>
          <a:p>
            <a:pPr algn="l">
              <a:lnSpc>
                <a:spcPct val="95000"/>
              </a:lnSpc>
            </a:pPr>
            <a:r>
              <a:rPr sz="950" b="0">
                <a:solidFill>
                  <a:srgbClr val="5A6B85"/>
                </a:solidFill>
                <a:latin typeface="Segoe UI"/>
              </a:rPr>
              <a:t>Sert CPU tavanı, ayarlanabilir iletişim, çevrimdışı çalışma, konsolla şifreli eşitleme.</a:t>
            </a:r>
          </a:p>
        </p:txBody>
      </p:sp>
      <p:sp>
        <p:nvSpPr>
          <p:cNvPr id="12" name="Rounded Rectangle 11"/>
          <p:cNvSpPr/>
          <p:nvPr/>
        </p:nvSpPr>
        <p:spPr>
          <a:xfrm>
            <a:off x="502920"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Metadata aktarımı</a:t>
            </a:r>
          </a:p>
          <a:p>
            <a:pPr algn="l">
              <a:lnSpc>
                <a:spcPct val="95000"/>
              </a:lnSpc>
            </a:pPr>
            <a:r>
              <a:rPr sz="950" b="0">
                <a:solidFill>
                  <a:srgbClr val="5A6B85"/>
                </a:solidFill>
                <a:latin typeface="Segoe UI"/>
              </a:rPr>
              <a:t>Etiketler; Verikor DLP, SIEM ve Keşif'in okuyup harekete geçtiği kalıcı metadata olarak yazılır.</a:t>
            </a:r>
          </a:p>
        </p:txBody>
      </p:sp>
      <p:sp>
        <p:nvSpPr>
          <p:cNvPr id="14" name="Rounded Rectangle 13"/>
          <p:cNvSpPr/>
          <p:nvPr/>
        </p:nvSpPr>
        <p:spPr>
          <a:xfrm>
            <a:off x="502920"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936"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Ekosistem entegrasyonu</a:t>
            </a:r>
          </a:p>
          <a:p>
            <a:pPr algn="l">
              <a:lnSpc>
                <a:spcPct val="95000"/>
              </a:lnSpc>
            </a:pPr>
            <a:r>
              <a:rPr sz="950" b="0">
                <a:solidFill>
                  <a:srgbClr val="5A6B85"/>
                </a:solidFill>
                <a:latin typeface="Segoe UI"/>
              </a:rPr>
              <a:t>Aynı etiketi DLP, kurumsal hak yönetimi (ERM), CASB ve yeni nesil güvenlik duvarlarına besleyecek şekilde tasarlandı.</a:t>
            </a:r>
          </a:p>
        </p:txBody>
      </p:sp>
      <p:sp>
        <p:nvSpPr>
          <p:cNvPr id="16" name="Rounded Rectangle 15"/>
          <p:cNvSpPr/>
          <p:nvPr/>
        </p:nvSpPr>
        <p:spPr>
          <a:xfrm>
            <a:off x="6159855"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287871"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Web servis API'si</a:t>
            </a:r>
          </a:p>
          <a:p>
            <a:pPr algn="l">
              <a:lnSpc>
                <a:spcPct val="95000"/>
              </a:lnSpc>
            </a:pPr>
            <a:r>
              <a:rPr sz="950" b="0">
                <a:solidFill>
                  <a:srgbClr val="5A6B85"/>
                </a:solidFill>
                <a:latin typeface="Segoe UI"/>
              </a:rPr>
              <a:t>Etiketlemeyi otomatikleştirin, sınıflandırma durumunu kendi akışlarınıza çekin.</a:t>
            </a:r>
          </a:p>
        </p:txBody>
      </p:sp>
      <p:sp>
        <p:nvSpPr>
          <p:cNvPr id="18" name="Rounded Rectangle 17"/>
          <p:cNvSpPr/>
          <p:nvPr/>
        </p:nvSpPr>
        <p:spPr>
          <a:xfrm>
            <a:off x="6159855"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287871"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Dizin ve kimlik</a:t>
            </a:r>
          </a:p>
          <a:p>
            <a:pPr algn="l">
              <a:lnSpc>
                <a:spcPct val="95000"/>
              </a:lnSpc>
            </a:pPr>
            <a:r>
              <a:rPr sz="950" b="0">
                <a:solidFill>
                  <a:srgbClr val="5A6B85"/>
                </a:solidFill>
                <a:latin typeface="Segoe UI"/>
              </a:rPr>
              <a:t>Kullanıcı, grup ve departman bazında AD entegre politika hedefleme ve yetkilendirme.</a:t>
            </a:r>
          </a:p>
        </p:txBody>
      </p:sp>
      <p:sp>
        <p:nvSpPr>
          <p:cNvPr id="20" name="Rounded Rectangle 19"/>
          <p:cNvSpPr/>
          <p:nvPr/>
        </p:nvSpPr>
        <p:spPr>
          <a:xfrm>
            <a:off x="6159855"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87871"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Alıcı farkındalıklı</a:t>
            </a:r>
          </a:p>
          <a:p>
            <a:pPr algn="l">
              <a:lnSpc>
                <a:spcPct val="95000"/>
              </a:lnSpc>
            </a:pPr>
            <a:r>
              <a:rPr sz="950" b="0">
                <a:solidFill>
                  <a:srgbClr val="5A6B85"/>
                </a:solidFill>
                <a:latin typeface="Segoe UI"/>
              </a:rPr>
              <a:t>E-posta alıcısının domainine göre otomatik etiketleme — kurum içi ve dışı farklı ele alınır.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16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FARKLILAŞMA</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Veriket'i Farklı Kılan Altı Şey</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Gerçek projelerde kararı belirleyen altı fark — her biri PoC'de doğrulanabilir.</a:t>
            </a:r>
          </a:p>
        </p:txBody>
      </p:sp>
      <p:sp>
        <p:nvSpPr>
          <p:cNvPr id="11" name="Rounded Rectangle 10"/>
          <p:cNvSpPr/>
          <p:nvPr/>
        </p:nvSpPr>
        <p:spPr>
          <a:xfrm>
            <a:off x="502920"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Pardus ve Zimbra dahil</a:t>
            </a:r>
          </a:p>
          <a:p>
            <a:pPr algn="l">
              <a:lnSpc>
                <a:spcPct val="95000"/>
              </a:lnSpc>
            </a:pPr>
            <a:r>
              <a:rPr sz="950" b="0">
                <a:solidFill>
                  <a:srgbClr val="5A6B85"/>
                </a:solidFill>
                <a:latin typeface="Segoe UI"/>
              </a:rPr>
              <a:t>Küresel üreticilerin kapsamadığı yerel platformlarda aynı deneyim — kamu ve savunma için kritik.</a:t>
            </a:r>
          </a:p>
        </p:txBody>
      </p:sp>
      <p:sp>
        <p:nvSpPr>
          <p:cNvPr id="13" name="Rounded Rectangle 12"/>
          <p:cNvSpPr/>
          <p:nvPr/>
        </p:nvSpPr>
        <p:spPr>
          <a:xfrm>
            <a:off x="502920"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İki eksenli model</a:t>
            </a:r>
          </a:p>
          <a:p>
            <a:pPr algn="l">
              <a:lnSpc>
                <a:spcPct val="95000"/>
              </a:lnSpc>
            </a:pPr>
            <a:r>
              <a:rPr sz="950" b="0">
                <a:solidFill>
                  <a:srgbClr val="5A6B85"/>
                </a:solidFill>
                <a:latin typeface="Segoe UI"/>
              </a:rPr>
              <a:t>Gizlilik ve KVKK kişisel veri ekseni tek pencerede; uyum meta verisi etiketle birlikte yaşar.</a:t>
            </a:r>
          </a:p>
        </p:txBody>
      </p:sp>
      <p:sp>
        <p:nvSpPr>
          <p:cNvPr id="15" name="Rounded Rectangle 14"/>
          <p:cNvSpPr/>
          <p:nvPr/>
        </p:nvSpPr>
        <p:spPr>
          <a:xfrm>
            <a:off x="502920"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Gerçek on-prem seçeneği</a:t>
            </a:r>
          </a:p>
          <a:p>
            <a:pPr algn="l">
              <a:lnSpc>
                <a:spcPct val="95000"/>
              </a:lnSpc>
            </a:pPr>
            <a:r>
              <a:rPr sz="950" b="0">
                <a:solidFill>
                  <a:srgbClr val="5A6B85"/>
                </a:solidFill>
                <a:latin typeface="Segoe UI"/>
              </a:rPr>
              <a:t>Tüm bileşenler kurum ağınızın içinde çalışabilir; içerik dışarı çıkmaz.</a:t>
            </a:r>
          </a:p>
        </p:txBody>
      </p:sp>
      <p:sp>
        <p:nvSpPr>
          <p:cNvPr id="17" name="Rounded Rectangle 16"/>
          <p:cNvSpPr/>
          <p:nvPr/>
        </p:nvSpPr>
        <p:spPr>
          <a:xfrm>
            <a:off x="6159855"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87871"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Türkiye merkezli üretici</a:t>
            </a:r>
          </a:p>
          <a:p>
            <a:pPr algn="l">
              <a:lnSpc>
                <a:spcPct val="95000"/>
              </a:lnSpc>
            </a:pPr>
            <a:r>
              <a:rPr sz="950" b="0">
                <a:solidFill>
                  <a:srgbClr val="5A6B85"/>
                </a:solidFill>
                <a:latin typeface="Segoe UI"/>
              </a:rPr>
              <a:t>Ürün yönetimi ve destek yerli; ihtiyaçlarınız yol haritasına doğrudan girer.</a:t>
            </a:r>
          </a:p>
        </p:txBody>
      </p:sp>
      <p:sp>
        <p:nvSpPr>
          <p:cNvPr id="19" name="Rounded Rectangle 18"/>
          <p:cNvSpPr/>
          <p:nvPr/>
        </p:nvSpPr>
        <p:spPr>
          <a:xfrm>
            <a:off x="6159855"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287871"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Açık meta veri</a:t>
            </a:r>
          </a:p>
          <a:p>
            <a:pPr algn="l">
              <a:lnSpc>
                <a:spcPct val="95000"/>
              </a:lnSpc>
            </a:pPr>
            <a:r>
              <a:rPr sz="950" b="0">
                <a:solidFill>
                  <a:srgbClr val="5A6B85"/>
                </a:solidFill>
                <a:latin typeface="Segoe UI"/>
              </a:rPr>
              <a:t>Etiketler standart meta veri alanlarına yazılır; DLP, ERM, CASB ve diğer araçlar okuyabilir — üretici kilidi yok.</a:t>
            </a:r>
          </a:p>
        </p:txBody>
      </p:sp>
      <p:sp>
        <p:nvSpPr>
          <p:cNvPr id="21" name="Rounded Rectangle 20"/>
          <p:cNvSpPr/>
          <p:nvPr/>
        </p:nvSpPr>
        <p:spPr>
          <a:xfrm>
            <a:off x="6159855"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287871"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Uçtan uca portföy</a:t>
            </a:r>
          </a:p>
          <a:p>
            <a:pPr algn="l">
              <a:lnSpc>
                <a:spcPct val="95000"/>
              </a:lnSpc>
            </a:pPr>
            <a:r>
              <a:rPr sz="950" b="0">
                <a:solidFill>
                  <a:srgbClr val="5A6B85"/>
                </a:solidFill>
                <a:latin typeface="Segoe UI"/>
              </a:rPr>
              <a:t>Keşif + Sınıflandırma + DLP tek üreticiden, tek politika diliyle.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17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DLP ILE</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Tek Kural, Dört Farklı — ve Doğru — Sonuç</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Bu, bir güvenlik ekibi için en önemli slayttır. Etiket olmadan DLP yalnızca desen eşleştirebilir ve her karar birbirine benzer. Etiketle birlikte aynı politika, her hassasiyet seviyesinde farklı ve yerinde bir aksiyon üretir .</a:t>
            </a:r>
          </a:p>
        </p:txBody>
      </p:sp>
      <p:graphicFrame>
        <p:nvGraphicFramePr>
          <p:cNvPr id="11" name="Table 10"/>
          <p:cNvGraphicFramePr>
            <a:graphicFrameLocks noGrp="1"/>
          </p:cNvGraphicFramePr>
          <p:nvPr/>
        </p:nvGraphicFramePr>
        <p:xfrm>
          <a:off x="502920" y="2304288"/>
          <a:ext cx="11185855" cy="3840480"/>
        </p:xfrm>
        <a:graphic>
          <a:graphicData uri="http://schemas.openxmlformats.org/drawingml/2006/table">
            <a:tbl>
              <a:tblPr firstRow="1" bandRow="1">
                <a:tableStyleId>{5C22544A-7EE6-4342-B048-85BDC9FD1C3A}</a:tableStyleId>
              </a:tblPr>
              <a:tblGrid>
                <a:gridCol w="1864309"/>
                <a:gridCol w="1864309"/>
                <a:gridCol w="1864309"/>
                <a:gridCol w="1864309"/>
                <a:gridCol w="1864309"/>
                <a:gridCol w="1864310"/>
              </a:tblGrid>
              <a:tr h="768096">
                <a:tc>
                  <a:txBody>
                    <a:bodyPr/>
                    <a:lstStyle/>
                    <a:p>
                      <a:r>
                        <a:rPr sz="1000" b="1">
                          <a:solidFill>
                            <a:srgbClr val="0C1A33"/>
                          </a:solidFill>
                          <a:latin typeface="Segoe UI"/>
                        </a:rPr>
                        <a:t>Etiket</a:t>
                      </a:r>
                    </a:p>
                  </a:txBody>
                  <a:tcPr/>
                </a:tc>
                <a:tc>
                  <a:txBody>
                    <a:bodyPr/>
                    <a:lstStyle/>
                    <a:p>
                      <a:r>
                        <a:rPr sz="1000" b="1">
                          <a:solidFill>
                            <a:srgbClr val="0C1A33"/>
                          </a:solidFill>
                          <a:latin typeface="Segoe UI"/>
                        </a:rPr>
                        <a:t>E-posta · dış domain</a:t>
                      </a:r>
                    </a:p>
                  </a:txBody>
                  <a:tcPr/>
                </a:tc>
                <a:tc>
                  <a:txBody>
                    <a:bodyPr/>
                    <a:lstStyle/>
                    <a:p>
                      <a:r>
                        <a:rPr sz="1000" b="1">
                          <a:solidFill>
                            <a:srgbClr val="0C1A33"/>
                          </a:solidFill>
                          <a:latin typeface="Segoe UI"/>
                        </a:rPr>
                        <a:t>E-posta · kişisel hesap</a:t>
                      </a:r>
                    </a:p>
                  </a:txBody>
                  <a:tcPr/>
                </a:tc>
                <a:tc>
                  <a:txBody>
                    <a:bodyPr/>
                    <a:lstStyle/>
                    <a:p>
                      <a:r>
                        <a:rPr sz="1000" b="1">
                          <a:solidFill>
                            <a:srgbClr val="0C1A33"/>
                          </a:solidFill>
                          <a:latin typeface="Segoe UI"/>
                        </a:rPr>
                        <a:t>USB ve taşınabilir</a:t>
                      </a:r>
                    </a:p>
                  </a:txBody>
                  <a:tcPr/>
                </a:tc>
                <a:tc>
                  <a:txBody>
                    <a:bodyPr/>
                    <a:lstStyle/>
                    <a:p>
                      <a:r>
                        <a:rPr sz="1000" b="1">
                          <a:solidFill>
                            <a:srgbClr val="0C1A33"/>
                          </a:solidFill>
                          <a:latin typeface="Segoe UI"/>
                        </a:rPr>
                        <a:t>Web yükleme</a:t>
                      </a:r>
                    </a:p>
                  </a:txBody>
                  <a:tcPr/>
                </a:tc>
                <a:tc>
                  <a:txBody>
                    <a:bodyPr/>
                    <a:lstStyle/>
                    <a:p>
                      <a:r>
                        <a:rPr sz="1000" b="1">
                          <a:solidFill>
                            <a:srgbClr val="0C1A33"/>
                          </a:solidFill>
                          <a:latin typeface="Segoe UI"/>
                        </a:rPr>
                        <a:t>Yazdırma</a:t>
                      </a:r>
                    </a:p>
                  </a:txBody>
                  <a:tcPr/>
                </a:tc>
              </a:tr>
              <a:tr h="768096">
                <a:tc>
                  <a:txBody>
                    <a:bodyPr/>
                    <a:lstStyle/>
                    <a:p>
                      <a:r>
                        <a:rPr sz="950" b="0">
                          <a:solidFill>
                            <a:srgbClr val="5A6B85"/>
                          </a:solidFill>
                          <a:latin typeface="Segoe UI"/>
                        </a:rPr>
                        <a:t>Genel</a:t>
                      </a:r>
                    </a:p>
                  </a:txBody>
                  <a:tcPr/>
                </a:tc>
                <a:tc>
                  <a:txBody>
                    <a:bodyPr/>
                    <a:lstStyle/>
                    <a:p>
                      <a:r>
                        <a:rPr sz="950" b="0">
                          <a:solidFill>
                            <a:srgbClr val="5A6B85"/>
                          </a:solidFill>
                          <a:latin typeface="Segoe UI"/>
                        </a:rPr>
                        <a:t>İzin ver</a:t>
                      </a:r>
                    </a:p>
                  </a:txBody>
                  <a:tcPr/>
                </a:tc>
                <a:tc>
                  <a:txBody>
                    <a:bodyPr/>
                    <a:lstStyle/>
                    <a:p>
                      <a:r>
                        <a:rPr sz="950" b="0">
                          <a:solidFill>
                            <a:srgbClr val="5A6B85"/>
                          </a:solidFill>
                          <a:latin typeface="Segoe UI"/>
                        </a:rPr>
                        <a:t>İzin ver</a:t>
                      </a:r>
                    </a:p>
                  </a:txBody>
                  <a:tcPr/>
                </a:tc>
                <a:tc>
                  <a:txBody>
                    <a:bodyPr/>
                    <a:lstStyle/>
                    <a:p>
                      <a:r>
                        <a:rPr sz="950" b="0">
                          <a:solidFill>
                            <a:srgbClr val="5A6B85"/>
                          </a:solidFill>
                          <a:latin typeface="Segoe UI"/>
                        </a:rPr>
                        <a:t>İzin ver</a:t>
                      </a:r>
                    </a:p>
                  </a:txBody>
                  <a:tcPr/>
                </a:tc>
                <a:tc>
                  <a:txBody>
                    <a:bodyPr/>
                    <a:lstStyle/>
                    <a:p>
                      <a:r>
                        <a:rPr sz="950" b="0">
                          <a:solidFill>
                            <a:srgbClr val="5A6B85"/>
                          </a:solidFill>
                          <a:latin typeface="Segoe UI"/>
                        </a:rPr>
                        <a:t>İzin ver</a:t>
                      </a:r>
                    </a:p>
                  </a:txBody>
                  <a:tcPr/>
                </a:tc>
                <a:tc>
                  <a:txBody>
                    <a:bodyPr/>
                    <a:lstStyle/>
                    <a:p>
                      <a:r>
                        <a:rPr sz="950" b="0">
                          <a:solidFill>
                            <a:srgbClr val="5A6B85"/>
                          </a:solidFill>
                          <a:latin typeface="Segoe UI"/>
                        </a:rPr>
                        <a:t>İzin ver</a:t>
                      </a:r>
                    </a:p>
                  </a:txBody>
                  <a:tcPr/>
                </a:tc>
              </a:tr>
              <a:tr h="768096">
                <a:tc>
                  <a:txBody>
                    <a:bodyPr/>
                    <a:lstStyle/>
                    <a:p>
                      <a:r>
                        <a:rPr sz="950" b="0">
                          <a:solidFill>
                            <a:srgbClr val="5A6B85"/>
                          </a:solidFill>
                          <a:latin typeface="Segoe UI"/>
                        </a:rPr>
                        <a:t>Kuruma Özel</a:t>
                      </a:r>
                    </a:p>
                  </a:txBody>
                  <a:tcPr/>
                </a:tc>
                <a:tc>
                  <a:txBody>
                    <a:bodyPr/>
                    <a:lstStyle/>
                    <a:p>
                      <a:r>
                        <a:rPr sz="950" b="0">
                          <a:solidFill>
                            <a:srgbClr val="5A6B85"/>
                          </a:solidFill>
                          <a:latin typeface="Segoe UI"/>
                        </a:rPr>
                        <a:t>Uyar</a:t>
                      </a:r>
                    </a:p>
                  </a:txBody>
                  <a:tcPr/>
                </a:tc>
                <a:tc>
                  <a:txBody>
                    <a:bodyPr/>
                    <a:lstStyle/>
                    <a:p>
                      <a:r>
                        <a:rPr sz="950" b="0">
                          <a:solidFill>
                            <a:srgbClr val="5A6B85"/>
                          </a:solidFill>
                          <a:latin typeface="Segoe UI"/>
                        </a:rPr>
                        <a:t>Gerekçe</a:t>
                      </a:r>
                    </a:p>
                  </a:txBody>
                  <a:tcPr/>
                </a:tc>
                <a:tc>
                  <a:txBody>
                    <a:bodyPr/>
                    <a:lstStyle/>
                    <a:p>
                      <a:r>
                        <a:rPr sz="950" b="0">
                          <a:solidFill>
                            <a:srgbClr val="5A6B85"/>
                          </a:solidFill>
                          <a:latin typeface="Segoe UI"/>
                        </a:rPr>
                        <a:t>İzin + log</a:t>
                      </a:r>
                    </a:p>
                  </a:txBody>
                  <a:tcPr/>
                </a:tc>
                <a:tc>
                  <a:txBody>
                    <a:bodyPr/>
                    <a:lstStyle/>
                    <a:p>
                      <a:r>
                        <a:rPr sz="950" b="0">
                          <a:solidFill>
                            <a:srgbClr val="5A6B85"/>
                          </a:solidFill>
                          <a:latin typeface="Segoe UI"/>
                        </a:rPr>
                        <a:t>Gerekçe</a:t>
                      </a:r>
                    </a:p>
                  </a:txBody>
                  <a:tcPr/>
                </a:tc>
                <a:tc>
                  <a:txBody>
                    <a:bodyPr/>
                    <a:lstStyle/>
                    <a:p>
                      <a:r>
                        <a:rPr sz="950" b="0">
                          <a:solidFill>
                            <a:srgbClr val="5A6B85"/>
                          </a:solidFill>
                          <a:latin typeface="Segoe UI"/>
                        </a:rPr>
                        <a:t>İzin + log</a:t>
                      </a:r>
                    </a:p>
                  </a:txBody>
                  <a:tcPr/>
                </a:tc>
              </a:tr>
              <a:tr h="768096">
                <a:tc>
                  <a:txBody>
                    <a:bodyPr/>
                    <a:lstStyle/>
                    <a:p>
                      <a:r>
                        <a:rPr sz="950" b="0">
                          <a:solidFill>
                            <a:srgbClr val="5A6B85"/>
                          </a:solidFill>
                          <a:latin typeface="Segoe UI"/>
                        </a:rPr>
                        <a:t>Gizli</a:t>
                      </a:r>
                    </a:p>
                  </a:txBody>
                  <a:tcPr/>
                </a:tc>
                <a:tc>
                  <a:txBody>
                    <a:bodyPr/>
                    <a:lstStyle/>
                    <a:p>
                      <a:r>
                        <a:rPr sz="950" b="0">
                          <a:solidFill>
                            <a:srgbClr val="5A6B85"/>
                          </a:solidFill>
                          <a:latin typeface="Segoe UI"/>
                        </a:rPr>
                        <a:t>Gerekçe</a:t>
                      </a:r>
                    </a:p>
                  </a:txBody>
                  <a:tcPr/>
                </a:tc>
                <a:tc>
                  <a:txBody>
                    <a:bodyPr/>
                    <a:lstStyle/>
                    <a:p>
                      <a:r>
                        <a:rPr sz="950" b="0">
                          <a:solidFill>
                            <a:srgbClr val="5A6B85"/>
                          </a:solidFill>
                          <a:latin typeface="Segoe UI"/>
                        </a:rPr>
                        <a:t>Engelle</a:t>
                      </a:r>
                    </a:p>
                  </a:txBody>
                  <a:tcPr/>
                </a:tc>
                <a:tc>
                  <a:txBody>
                    <a:bodyPr/>
                    <a:lstStyle/>
                    <a:p>
                      <a:r>
                        <a:rPr sz="950" b="0">
                          <a:solidFill>
                            <a:srgbClr val="5A6B85"/>
                          </a:solidFill>
                          <a:latin typeface="Segoe UI"/>
                        </a:rPr>
                        <a:t>Gerekçe</a:t>
                      </a:r>
                    </a:p>
                  </a:txBody>
                  <a:tcPr/>
                </a:tc>
                <a:tc>
                  <a:txBody>
                    <a:bodyPr/>
                    <a:lstStyle/>
                    <a:p>
                      <a:r>
                        <a:rPr sz="950" b="0">
                          <a:solidFill>
                            <a:srgbClr val="5A6B85"/>
                          </a:solidFill>
                          <a:latin typeface="Segoe UI"/>
                        </a:rPr>
                        <a:t>Engelle</a:t>
                      </a:r>
                    </a:p>
                  </a:txBody>
                  <a:tcPr/>
                </a:tc>
                <a:tc>
                  <a:txBody>
                    <a:bodyPr/>
                    <a:lstStyle/>
                    <a:p>
                      <a:r>
                        <a:rPr sz="950" b="0">
                          <a:solidFill>
                            <a:srgbClr val="5A6B85"/>
                          </a:solidFill>
                          <a:latin typeface="Segoe UI"/>
                        </a:rPr>
                        <a:t>Uyar</a:t>
                      </a:r>
                    </a:p>
                  </a:txBody>
                  <a:tcPr/>
                </a:tc>
              </a:tr>
              <a:tr h="768096">
                <a:tc>
                  <a:txBody>
                    <a:bodyPr/>
                    <a:lstStyle/>
                    <a:p>
                      <a:r>
                        <a:rPr sz="950" b="0">
                          <a:solidFill>
                            <a:srgbClr val="5A6B85"/>
                          </a:solidFill>
                          <a:latin typeface="Segoe UI"/>
                        </a:rPr>
                        <a:t>Çok Gizli</a:t>
                      </a:r>
                    </a:p>
                  </a:txBody>
                  <a:tcPr/>
                </a:tc>
                <a:tc>
                  <a:txBody>
                    <a:bodyPr/>
                    <a:lstStyle/>
                    <a:p>
                      <a:r>
                        <a:rPr sz="950" b="0">
                          <a:solidFill>
                            <a:srgbClr val="5A6B85"/>
                          </a:solidFill>
                          <a:latin typeface="Segoe UI"/>
                        </a:rPr>
                        <a:t>Engelle</a:t>
                      </a:r>
                    </a:p>
                  </a:txBody>
                  <a:tcPr/>
                </a:tc>
                <a:tc>
                  <a:txBody>
                    <a:bodyPr/>
                    <a:lstStyle/>
                    <a:p>
                      <a:r>
                        <a:rPr sz="950" b="0">
                          <a:solidFill>
                            <a:srgbClr val="5A6B85"/>
                          </a:solidFill>
                          <a:latin typeface="Segoe UI"/>
                        </a:rPr>
                        <a:t>Engelle + olay</a:t>
                      </a:r>
                    </a:p>
                  </a:txBody>
                  <a:tcPr/>
                </a:tc>
                <a:tc>
                  <a:txBody>
                    <a:bodyPr/>
                    <a:lstStyle/>
                    <a:p>
                      <a:r>
                        <a:rPr sz="950" b="0">
                          <a:solidFill>
                            <a:srgbClr val="5A6B85"/>
                          </a:solidFill>
                          <a:latin typeface="Segoe UI"/>
                        </a:rPr>
                        <a:t>Engelle + olay</a:t>
                      </a:r>
                    </a:p>
                  </a:txBody>
                  <a:tcPr/>
                </a:tc>
                <a:tc>
                  <a:txBody>
                    <a:bodyPr/>
                    <a:lstStyle/>
                    <a:p>
                      <a:r>
                        <a:rPr sz="950" b="0">
                          <a:solidFill>
                            <a:srgbClr val="5A6B85"/>
                          </a:solidFill>
                          <a:latin typeface="Segoe UI"/>
                        </a:rPr>
                        <a:t>Engelle + olay</a:t>
                      </a:r>
                    </a:p>
                  </a:txBody>
                  <a:tcPr/>
                </a:tc>
                <a:tc>
                  <a:txBody>
                    <a:bodyPr/>
                    <a:lstStyle/>
                    <a:p>
                      <a:r>
                        <a:rPr sz="950" b="0">
                          <a:solidFill>
                            <a:srgbClr val="5A6B85"/>
                          </a:solidFill>
                          <a:latin typeface="Segoe UI"/>
                        </a:rPr>
                        <a:t>Engelle</a:t>
                      </a:r>
                    </a:p>
                  </a:txBody>
                  <a:tcPr/>
                </a:tc>
              </a:tr>
            </a:tbl>
          </a:graphicData>
        </a:graphic>
      </p:graphicFrame>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18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SENARYO</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Somut Bir Örnek Üzerinden</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Gizli etiketli bir belge kişisel bir adrese e-postayla gönderiliyor — hikâyenin tamamı, uçtan uca:</a:t>
            </a:r>
          </a:p>
        </p:txBody>
      </p:sp>
      <p:sp>
        <p:nvSpPr>
          <p:cNvPr id="11" name="Rounded Rectangle 10"/>
          <p:cNvSpPr/>
          <p:nvPr/>
        </p:nvSpPr>
        <p:spPr>
          <a:xfrm>
            <a:off x="502920"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Veriket etiketi atadı</a:t>
            </a:r>
          </a:p>
          <a:p>
            <a:pPr algn="l">
              <a:lnSpc>
                <a:spcPct val="95000"/>
              </a:lnSpc>
            </a:pPr>
            <a:r>
              <a:rPr sz="950" b="0">
                <a:solidFill>
                  <a:srgbClr val="5A6B85"/>
                </a:solidFill>
                <a:latin typeface="Segoe UI"/>
              </a:rPr>
              <a:t>Belge daha önce Gizli olarak sınıflandırıldı; etiket metadata'sında yaşıyor.</a:t>
            </a:r>
          </a:p>
        </p:txBody>
      </p:sp>
      <p:sp>
        <p:nvSpPr>
          <p:cNvPr id="13" name="Rounded Rectangle 12"/>
          <p:cNvSpPr/>
          <p:nvPr/>
        </p:nvSpPr>
        <p:spPr>
          <a:xfrm>
            <a:off x="502920"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Kullanıcı gönder'e bastı</a:t>
            </a:r>
          </a:p>
          <a:p>
            <a:pPr algn="l">
              <a:lnSpc>
                <a:spcPct val="95000"/>
              </a:lnSpc>
            </a:pPr>
            <a:r>
              <a:rPr sz="950" b="0">
                <a:solidFill>
                  <a:srgbClr val="5A6B85"/>
                </a:solidFill>
                <a:latin typeface="Segoe UI"/>
              </a:rPr>
              <a:t>Alıcı, kurum dışındaki kişisel bir e-posta hesabı.</a:t>
            </a:r>
          </a:p>
        </p:txBody>
      </p:sp>
      <p:sp>
        <p:nvSpPr>
          <p:cNvPr id="15" name="Rounded Rectangle 14"/>
          <p:cNvSpPr/>
          <p:nvPr/>
        </p:nvSpPr>
        <p:spPr>
          <a:xfrm>
            <a:off x="502920"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Politika değerlendirdi</a:t>
            </a:r>
          </a:p>
          <a:p>
            <a:pPr algn="l">
              <a:lnSpc>
                <a:spcPct val="95000"/>
              </a:lnSpc>
            </a:pPr>
            <a:r>
              <a:rPr sz="950" b="0">
                <a:solidFill>
                  <a:srgbClr val="5A6B85"/>
                </a:solidFill>
                <a:latin typeface="Segoe UI"/>
              </a:rPr>
              <a:t>Etiket: Gizli + kanal: kişisel e-posta → matris engelle diyor.</a:t>
            </a:r>
          </a:p>
        </p:txBody>
      </p:sp>
      <p:sp>
        <p:nvSpPr>
          <p:cNvPr id="17" name="Rounded Rectangle 16"/>
          <p:cNvSpPr/>
          <p:nvPr/>
        </p:nvSpPr>
        <p:spPr>
          <a:xfrm>
            <a:off x="502920" y="50474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Gönderim durdu</a:t>
            </a:r>
          </a:p>
          <a:p>
            <a:pPr algn="l">
              <a:lnSpc>
                <a:spcPct val="95000"/>
              </a:lnSpc>
            </a:pPr>
            <a:r>
              <a:rPr sz="950" b="0">
                <a:solidFill>
                  <a:srgbClr val="5A6B85"/>
                </a:solidFill>
                <a:latin typeface="Segoe UI"/>
              </a:rPr>
              <a:t>Kullanıcı bilgilendirildi ve kurumsal kanala yönlendirildi.</a:t>
            </a:r>
          </a:p>
        </p:txBody>
      </p:sp>
      <p:sp>
        <p:nvSpPr>
          <p:cNvPr id="19" name="Rounded Rectangle 18"/>
          <p:cNvSpPr/>
          <p:nvPr/>
        </p:nvSpPr>
        <p:spPr>
          <a:xfrm>
            <a:off x="6159855"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287871"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Olay kaydedildi</a:t>
            </a:r>
          </a:p>
          <a:p>
            <a:pPr algn="l">
              <a:lnSpc>
                <a:spcPct val="95000"/>
              </a:lnSpc>
            </a:pPr>
            <a:r>
              <a:rPr sz="950" b="0">
                <a:solidFill>
                  <a:srgbClr val="5A6B85"/>
                </a:solidFill>
                <a:latin typeface="Segoe UI"/>
              </a:rPr>
              <a:t>Güvenlik incelemesi ve uyum raporlaması için eksiksiz denetim izi oluştu.</a:t>
            </a:r>
          </a:p>
        </p:txBody>
      </p:sp>
      <p:sp>
        <p:nvSpPr>
          <p:cNvPr id="21" name="Rounded Rectangle 20"/>
          <p:cNvSpPr/>
          <p:nvPr/>
        </p:nvSpPr>
        <p:spPr>
          <a:xfrm>
            <a:off x="6159855"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287871"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Daha az yanlış pozitif</a:t>
            </a:r>
          </a:p>
          <a:p>
            <a:pPr algn="l">
              <a:lnSpc>
                <a:spcPct val="95000"/>
              </a:lnSpc>
            </a:pPr>
            <a:r>
              <a:rPr sz="950" b="0">
                <a:solidFill>
                  <a:srgbClr val="5A6B85"/>
                </a:solidFill>
                <a:latin typeface="Segoe UI"/>
              </a:rPr>
              <a:t>Salt desen DLP, içinde rakam geçtiği için yemek listesini engeller; etiket sürücülü DLP engellemez.</a:t>
            </a:r>
          </a:p>
        </p:txBody>
      </p:sp>
      <p:sp>
        <p:nvSpPr>
          <p:cNvPr id="23" name="Rounded Rectangle 22"/>
          <p:cNvSpPr/>
          <p:nvPr/>
        </p:nvSpPr>
        <p:spPr>
          <a:xfrm>
            <a:off x="6159855"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287871"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Doğru engelleme</a:t>
            </a:r>
          </a:p>
          <a:p>
            <a:pPr algn="l">
              <a:lnSpc>
                <a:spcPct val="95000"/>
              </a:lnSpc>
            </a:pPr>
            <a:r>
              <a:rPr sz="950" b="0">
                <a:solidFill>
                  <a:srgbClr val="5A6B85"/>
                </a:solidFill>
                <a:latin typeface="Segoe UI"/>
              </a:rPr>
              <a:t>Gerçekten hassas belge, içeriği bir regex'e uymasa bile durdurulur.</a:t>
            </a:r>
          </a:p>
        </p:txBody>
      </p:sp>
      <p:sp>
        <p:nvSpPr>
          <p:cNvPr id="25" name="Rounded Rectangle 24"/>
          <p:cNvSpPr/>
          <p:nvPr/>
        </p:nvSpPr>
        <p:spPr>
          <a:xfrm>
            <a:off x="6159855" y="50474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6287871" y="51023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Denetçiye açıklanabilir</a:t>
            </a:r>
          </a:p>
          <a:p>
            <a:pPr algn="l">
              <a:lnSpc>
                <a:spcPct val="95000"/>
              </a:lnSpc>
            </a:pPr>
            <a:r>
              <a:rPr sz="950" b="0">
                <a:solidFill>
                  <a:srgbClr val="5A6B85"/>
                </a:solidFill>
                <a:latin typeface="Segoe UI"/>
              </a:rPr>
              <a:t>Her karar bir etikete, bir kanala ve bir politikaya dayanır — kapalı bir skora değil.</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19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KANIT</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Kanıtlayabildiğiniz Koruma</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Denetçiler “bir kontrolümüz var” demeyi kabul etmez — kanıt ister. Her sınıflandırma işlemi ayrıntılı loglanır ve konsol bu logları yönetimin ve düzenleyicinin okuyabileceği raporlara dönüştürür.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NEDEN</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Sınıflandırma Neden İlk Adımdır?</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Sonraki her kontrol — DLP, keşif, denetim — ancak verinin ne olduğunu bildiği kadar iyidir. Sınıflandırmanın kökten çözdüğü beş problem:</a:t>
            </a:r>
          </a:p>
        </p:txBody>
      </p:sp>
      <p:sp>
        <p:nvSpPr>
          <p:cNvPr id="11" name="Rounded Rectangle 10"/>
          <p:cNvSpPr/>
          <p:nvPr/>
        </p:nvSpPr>
        <p:spPr>
          <a:xfrm>
            <a:off x="502920"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Göremediğiniz veri</a:t>
            </a:r>
          </a:p>
          <a:p>
            <a:pPr algn="l">
              <a:lnSpc>
                <a:spcPct val="95000"/>
              </a:lnSpc>
            </a:pPr>
            <a:r>
              <a:rPr sz="950" b="0">
                <a:solidFill>
                  <a:srgbClr val="5A6B85"/>
                </a:solidFill>
                <a:latin typeface="Segoe UI"/>
              </a:rPr>
              <a:t>Etiketsiz dosya sinyal taşımaz; neyin hassas olduğu iş işten geçince anlaşılır.</a:t>
            </a:r>
          </a:p>
        </p:txBody>
      </p:sp>
      <p:sp>
        <p:nvSpPr>
          <p:cNvPr id="13" name="Rounded Rectangle 12"/>
          <p:cNvSpPr/>
          <p:nvPr/>
        </p:nvSpPr>
        <p:spPr>
          <a:xfrm>
            <a:off x="502920"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DLP bağlam ister</a:t>
            </a:r>
          </a:p>
          <a:p>
            <a:pPr algn="l">
              <a:lnSpc>
                <a:spcPct val="95000"/>
              </a:lnSpc>
            </a:pPr>
            <a:r>
              <a:rPr sz="950" b="0">
                <a:solidFill>
                  <a:srgbClr val="5A6B85"/>
                </a:solidFill>
                <a:latin typeface="Segoe UI"/>
              </a:rPr>
              <a:t>Salt desen DLP tahmin eder; etiket sürücülü DLP bilir. DLP'yi gürültülü değil isabetli kılan sınıflandırmadır.</a:t>
            </a:r>
          </a:p>
        </p:txBody>
      </p:sp>
      <p:sp>
        <p:nvSpPr>
          <p:cNvPr id="15" name="Rounded Rectangle 14"/>
          <p:cNvSpPr/>
          <p:nvPr/>
        </p:nvSpPr>
        <p:spPr>
          <a:xfrm>
            <a:off x="502920"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Regülasyon şart koşar</a:t>
            </a:r>
          </a:p>
          <a:p>
            <a:pPr algn="l">
              <a:lnSpc>
                <a:spcPct val="95000"/>
              </a:lnSpc>
            </a:pPr>
            <a:r>
              <a:rPr sz="950" b="0">
                <a:solidFill>
                  <a:srgbClr val="5A6B85"/>
                </a:solidFill>
                <a:latin typeface="Segoe UI"/>
              </a:rPr>
              <a:t>KVKK, GDPR ve ISO 27001, verinin hassasiyetine göre sınıflandırılıp işlenmesini bekler.</a:t>
            </a:r>
          </a:p>
        </p:txBody>
      </p:sp>
      <p:sp>
        <p:nvSpPr>
          <p:cNvPr id="17" name="Rounded Rectangle 16"/>
          <p:cNvSpPr/>
          <p:nvPr/>
        </p:nvSpPr>
        <p:spPr>
          <a:xfrm>
            <a:off x="6159855"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87871"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Yapay zekâ riski büyütür</a:t>
            </a:r>
          </a:p>
          <a:p>
            <a:pPr algn="l">
              <a:lnSpc>
                <a:spcPct val="95000"/>
              </a:lnSpc>
            </a:pPr>
            <a:r>
              <a:rPr sz="950" b="0">
                <a:solidFill>
                  <a:srgbClr val="5A6B85"/>
                </a:solidFill>
                <a:latin typeface="Segoe UI"/>
              </a:rPr>
              <a:t>GenAI araçları kullanıcı ne verirse onu tüketir — etiketsiz veri o sınırda korunamaz.</a:t>
            </a:r>
          </a:p>
        </p:txBody>
      </p:sp>
      <p:sp>
        <p:nvSpPr>
          <p:cNvPr id="19" name="Rounded Rectangle 18"/>
          <p:cNvSpPr/>
          <p:nvPr/>
        </p:nvSpPr>
        <p:spPr>
          <a:xfrm>
            <a:off x="6159855"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287871"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Salt manuel etiketleme yetmez</a:t>
            </a:r>
          </a:p>
          <a:p>
            <a:pPr algn="l">
              <a:lnSpc>
                <a:spcPct val="95000"/>
              </a:lnSpc>
            </a:pPr>
            <a:r>
              <a:rPr sz="950" b="0">
                <a:solidFill>
                  <a:srgbClr val="5A6B85"/>
                </a:solidFill>
                <a:latin typeface="Segoe UI"/>
              </a:rPr>
              <a:t>İnsanlar unutur ve yanlış etiketler; politika ve yapay zekâ desteği tutarlılığı ölçekte korur.</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20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KONSOL</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Tek Konsol, Denetime Hazır</a:t>
            </a:r>
          </a:p>
        </p:txBody>
      </p:sp>
      <p:sp>
        <p:nvSpPr>
          <p:cNvPr id="10" name="Rounded Rectangle 9"/>
          <p:cNvSpPr/>
          <p:nvPr/>
        </p:nvSpPr>
        <p:spPr>
          <a:xfrm>
            <a:off x="502920" y="1975104"/>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0936" y="2029968"/>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Anında filtrele ve grupla</a:t>
            </a:r>
          </a:p>
          <a:p>
            <a:pPr algn="l">
              <a:lnSpc>
                <a:spcPct val="95000"/>
              </a:lnSpc>
            </a:pPr>
            <a:r>
              <a:rPr sz="950" b="0">
                <a:solidFill>
                  <a:srgbClr val="5A6B85"/>
                </a:solidFill>
                <a:latin typeface="Segoe UI"/>
              </a:rPr>
              <a:t>Loglanan her alan konsolda canlı filtrelenip gruplanabilir — dışa aktarıp analiz etme döngüsü yok.</a:t>
            </a:r>
          </a:p>
        </p:txBody>
      </p:sp>
      <p:sp>
        <p:nvSpPr>
          <p:cNvPr id="12" name="Rounded Rectangle 11"/>
          <p:cNvSpPr/>
          <p:nvPr/>
        </p:nvSpPr>
        <p:spPr>
          <a:xfrm>
            <a:off x="502920" y="2889504"/>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 y="2944368"/>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Her yere aktarın</a:t>
            </a:r>
          </a:p>
          <a:p>
            <a:pPr algn="l">
              <a:lnSpc>
                <a:spcPct val="95000"/>
              </a:lnSpc>
            </a:pPr>
            <a:r>
              <a:rPr sz="950" b="0">
                <a:solidFill>
                  <a:srgbClr val="5A6B85"/>
                </a:solidFill>
                <a:latin typeface="Segoe UI"/>
              </a:rPr>
              <a:t>Yönetim kurulu, denetçi ve kanıt dosyaları için PNG, JPG, PDF, SVG, GIF ve Excel çıktısı.</a:t>
            </a:r>
          </a:p>
        </p:txBody>
      </p:sp>
      <p:sp>
        <p:nvSpPr>
          <p:cNvPr id="14" name="Rounded Rectangle 13"/>
          <p:cNvSpPr/>
          <p:nvPr/>
        </p:nvSpPr>
        <p:spPr>
          <a:xfrm>
            <a:off x="502920" y="3803904"/>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936" y="3858768"/>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Trend analizi</a:t>
            </a:r>
          </a:p>
          <a:p>
            <a:pPr algn="l">
              <a:lnSpc>
                <a:spcPct val="95000"/>
              </a:lnSpc>
            </a:pPr>
            <a:r>
              <a:rPr sz="950" b="0">
                <a:solidFill>
                  <a:srgbClr val="5A6B85"/>
                </a:solidFill>
                <a:latin typeface="Segoe UI"/>
              </a:rPr>
              <a:t>Sınıflandırma trendleri ve ayrıntılı istatistikler, programın gerçekten iyileşip iyileşmediğini gösterir.</a:t>
            </a:r>
          </a:p>
        </p:txBody>
      </p:sp>
      <p:sp>
        <p:nvSpPr>
          <p:cNvPr id="16" name="Rounded Rectangle 15"/>
          <p:cNvSpPr/>
          <p:nvPr/>
        </p:nvSpPr>
        <p:spPr>
          <a:xfrm>
            <a:off x="502920" y="4718304"/>
            <a:ext cx="5760720"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30936" y="4773168"/>
            <a:ext cx="5504688"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Kademeli yetkilendirme</a:t>
            </a:r>
          </a:p>
          <a:p>
            <a:pPr algn="l">
              <a:lnSpc>
                <a:spcPct val="95000"/>
              </a:lnSpc>
            </a:pPr>
            <a:r>
              <a:rPr sz="950" b="0">
                <a:solidFill>
                  <a:srgbClr val="5A6B85"/>
                </a:solidFill>
                <a:latin typeface="Segoe UI"/>
              </a:rPr>
              <a:t>Farklı yetki grupları ve her seviyede yönetici hesabı; AD entegre.</a:t>
            </a:r>
          </a:p>
        </p:txBody>
      </p:sp>
      <p:pic>
        <p:nvPicPr>
          <p:cNvPr id="18" name="Picture 17" descr="veriket-admin-analytics.jpg"/>
          <p:cNvPicPr>
            <a:picLocks noChangeAspect="1"/>
          </p:cNvPicPr>
          <p:nvPr/>
        </p:nvPicPr>
        <p:blipFill>
          <a:blip r:embed="rId4"/>
          <a:stretch>
            <a:fillRect/>
          </a:stretch>
        </p:blipFill>
        <p:spPr>
          <a:xfrm>
            <a:off x="6537960" y="2588313"/>
            <a:ext cx="5150815" cy="2879238"/>
          </a:xfrm>
          <a:prstGeom prst="rect">
            <a:avLst/>
          </a:prstGeom>
        </p:spPr>
      </p:pic>
      <p:sp>
        <p:nvSpPr>
          <p:cNvPr id="19" name="TextBox 18"/>
          <p:cNvSpPr txBox="1"/>
          <p:nvPr/>
        </p:nvSpPr>
        <p:spPr>
          <a:xfrm>
            <a:off x="6537960" y="6117336"/>
            <a:ext cx="5150815" cy="219456"/>
          </a:xfrm>
          <a:prstGeom prst="rect">
            <a:avLst/>
          </a:prstGeom>
          <a:noFill/>
        </p:spPr>
        <p:txBody>
          <a:bodyPr wrap="square" anchor="t" lIns="0" rIns="0" tIns="0" bIns="0">
            <a:spAutoFit/>
          </a:bodyPr>
          <a:lstStyle/>
          <a:p>
            <a:pPr algn="ctr">
              <a:lnSpc>
                <a:spcPct val="100000"/>
              </a:lnSpc>
            </a:pPr>
            <a:r>
              <a:rPr sz="850" b="0">
                <a:solidFill>
                  <a:srgbClr val="5A6B85"/>
                </a:solidFill>
                <a:latin typeface="Segoe UI"/>
              </a:rPr>
              <a:t>Konsol analitiği — politika ve kural bazında tespitler</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21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MIMARI</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Ürün Mimarisi — Üç Katman, Tek Politika</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Web tabanlı yönetim konsolu politikaları dağıtır; ajan ve eklentiler kullanıcının çalıştığı yerde etiketler; her karar log olarak merkeze döner.</a:t>
            </a:r>
          </a:p>
        </p:txBody>
      </p:sp>
      <p:sp>
        <p:nvSpPr>
          <p:cNvPr id="11" name="TextBox 10"/>
          <p:cNvSpPr txBox="1"/>
          <p:nvPr/>
        </p:nvSpPr>
        <p:spPr>
          <a:xfrm>
            <a:off x="502920" y="2304288"/>
            <a:ext cx="11185855" cy="219456"/>
          </a:xfrm>
          <a:prstGeom prst="rect">
            <a:avLst/>
          </a:prstGeom>
          <a:noFill/>
        </p:spPr>
        <p:txBody>
          <a:bodyPr wrap="square" anchor="t" lIns="0" rIns="0" tIns="0" bIns="0">
            <a:spAutoFit/>
          </a:bodyPr>
          <a:lstStyle/>
          <a:p>
            <a:pPr algn="l">
              <a:lnSpc>
                <a:spcPct val="100000"/>
              </a:lnSpc>
            </a:pPr>
            <a:r>
              <a:rPr sz="950" b="1">
                <a:solidFill>
                  <a:srgbClr val="5A6B85"/>
                </a:solidFill>
                <a:latin typeface="Segoe UI"/>
              </a:rPr>
              <a:t>YÖNETIM DÜZLEMI</a:t>
            </a:r>
          </a:p>
        </p:txBody>
      </p:sp>
      <p:sp>
        <p:nvSpPr>
          <p:cNvPr id="12" name="Rounded Rectangle 11"/>
          <p:cNvSpPr/>
          <p:nvPr/>
        </p:nvSpPr>
        <p:spPr>
          <a:xfrm>
            <a:off x="502920" y="2560320"/>
            <a:ext cx="3618890" cy="749808"/>
          </a:xfrm>
          <a:prstGeom prst="roundRect">
            <a:avLst>
              <a:gd name="adj" fmla="val 8000"/>
            </a:avLst>
          </a:prstGeom>
          <a:solidFill>
            <a:srgbClr val="1664FE"/>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 y="2615184"/>
            <a:ext cx="3362858" cy="658368"/>
          </a:xfrm>
          <a:prstGeom prst="rect">
            <a:avLst/>
          </a:prstGeom>
          <a:noFill/>
        </p:spPr>
        <p:txBody>
          <a:bodyPr wrap="square" anchor="t" lIns="0" rIns="0" tIns="0" bIns="0">
            <a:spAutoFit/>
          </a:bodyPr>
          <a:lstStyle/>
          <a:p>
            <a:pPr algn="l">
              <a:lnSpc>
                <a:spcPct val="90000"/>
              </a:lnSpc>
            </a:pPr>
            <a:r>
              <a:rPr sz="1150" b="1">
                <a:solidFill>
                  <a:srgbClr val="FFFFFF"/>
                </a:solidFill>
                <a:latin typeface="Segoe UI"/>
              </a:rPr>
              <a:t>Yönetim Konsolu</a:t>
            </a:r>
          </a:p>
          <a:p>
            <a:pPr algn="l">
              <a:lnSpc>
                <a:spcPct val="90000"/>
              </a:lnSpc>
            </a:pPr>
            <a:r>
              <a:rPr sz="860" b="0">
                <a:solidFill>
                  <a:srgbClr val="DBE6F7"/>
                </a:solidFill>
                <a:latin typeface="Segoe UI"/>
              </a:rPr>
              <a:t>Web tabanlı — on-prem, SaaS veya veri merkezinde çok kiracılı</a:t>
            </a:r>
          </a:p>
        </p:txBody>
      </p:sp>
      <p:sp>
        <p:nvSpPr>
          <p:cNvPr id="14" name="Rounded Rectangle 13"/>
          <p:cNvSpPr/>
          <p:nvPr/>
        </p:nvSpPr>
        <p:spPr>
          <a:xfrm>
            <a:off x="4286402" y="2560320"/>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414418" y="2615184"/>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AD / Entra ID</a:t>
            </a:r>
          </a:p>
          <a:p>
            <a:pPr algn="l">
              <a:lnSpc>
                <a:spcPct val="90000"/>
              </a:lnSpc>
            </a:pPr>
            <a:r>
              <a:rPr sz="860" b="0">
                <a:solidFill>
                  <a:srgbClr val="5A6B85"/>
                </a:solidFill>
                <a:latin typeface="Segoe UI"/>
              </a:rPr>
              <a:t>Kullanıcı, grup ve politika hedefleme</a:t>
            </a:r>
          </a:p>
        </p:txBody>
      </p:sp>
      <p:sp>
        <p:nvSpPr>
          <p:cNvPr id="16" name="Rounded Rectangle 15"/>
          <p:cNvSpPr/>
          <p:nvPr/>
        </p:nvSpPr>
        <p:spPr>
          <a:xfrm>
            <a:off x="8069884" y="2560320"/>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197900" y="2615184"/>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Veritabanı</a:t>
            </a:r>
          </a:p>
          <a:p>
            <a:pPr algn="l">
              <a:lnSpc>
                <a:spcPct val="90000"/>
              </a:lnSpc>
            </a:pPr>
            <a:r>
              <a:rPr sz="860" b="0">
                <a:solidFill>
                  <a:srgbClr val="5A6B85"/>
                </a:solidFill>
                <a:latin typeface="Segoe UI"/>
              </a:rPr>
              <a:t>Politika deposu + sınıflandırma logları ve raporlar</a:t>
            </a:r>
          </a:p>
        </p:txBody>
      </p:sp>
      <p:sp>
        <p:nvSpPr>
          <p:cNvPr id="18" name="TextBox 17"/>
          <p:cNvSpPr txBox="1"/>
          <p:nvPr/>
        </p:nvSpPr>
        <p:spPr>
          <a:xfrm>
            <a:off x="502920" y="3456432"/>
            <a:ext cx="11185855" cy="219456"/>
          </a:xfrm>
          <a:prstGeom prst="rect">
            <a:avLst/>
          </a:prstGeom>
          <a:noFill/>
        </p:spPr>
        <p:txBody>
          <a:bodyPr wrap="square" anchor="t" lIns="0" rIns="0" tIns="0" bIns="0">
            <a:spAutoFit/>
          </a:bodyPr>
          <a:lstStyle/>
          <a:p>
            <a:pPr algn="l">
              <a:lnSpc>
                <a:spcPct val="100000"/>
              </a:lnSpc>
            </a:pPr>
            <a:r>
              <a:rPr sz="950" b="1">
                <a:solidFill>
                  <a:srgbClr val="5A6B85"/>
                </a:solidFill>
                <a:latin typeface="Segoe UI"/>
              </a:rPr>
              <a:t>↓ İSTEMCI KATMANI — ETIKETLEME BURADA OLUR</a:t>
            </a:r>
          </a:p>
        </p:txBody>
      </p:sp>
      <p:sp>
        <p:nvSpPr>
          <p:cNvPr id="19" name="Rounded Rectangle 18"/>
          <p:cNvSpPr/>
          <p:nvPr/>
        </p:nvSpPr>
        <p:spPr>
          <a:xfrm>
            <a:off x="502920" y="3712464"/>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30936" y="3767328"/>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Uç nokta ajanı</a:t>
            </a:r>
          </a:p>
          <a:p>
            <a:pPr algn="l">
              <a:lnSpc>
                <a:spcPct val="90000"/>
              </a:lnSpc>
            </a:pPr>
            <a:r>
              <a:rPr sz="860" b="0">
                <a:solidFill>
                  <a:srgbClr val="5A6B85"/>
                </a:solidFill>
                <a:latin typeface="Segoe UI"/>
              </a:rPr>
              <a:t>Windows · macOS · Linux · Pardus — sağ tık, toplu etiketleme, şifreleme</a:t>
            </a:r>
          </a:p>
        </p:txBody>
      </p:sp>
      <p:sp>
        <p:nvSpPr>
          <p:cNvPr id="21" name="Rounded Rectangle 20"/>
          <p:cNvSpPr/>
          <p:nvPr/>
        </p:nvSpPr>
        <p:spPr>
          <a:xfrm>
            <a:off x="4286402" y="3712464"/>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414418" y="3767328"/>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Ofis eklentileri</a:t>
            </a:r>
          </a:p>
          <a:p>
            <a:pPr algn="l">
              <a:lnSpc>
                <a:spcPct val="90000"/>
              </a:lnSpc>
            </a:pPr>
            <a:r>
              <a:rPr sz="860" b="0">
                <a:solidFill>
                  <a:srgbClr val="5A6B85"/>
                </a:solidFill>
                <a:latin typeface="Segoe UI"/>
              </a:rPr>
              <a:t>Word · Excel · PowerPoint · LibreOffice · OpenOffice şeridi</a:t>
            </a:r>
          </a:p>
        </p:txBody>
      </p:sp>
      <p:sp>
        <p:nvSpPr>
          <p:cNvPr id="23" name="Rounded Rectangle 22"/>
          <p:cNvSpPr/>
          <p:nvPr/>
        </p:nvSpPr>
        <p:spPr>
          <a:xfrm>
            <a:off x="8069884" y="3712464"/>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197900" y="3767328"/>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E-posta eklentileri</a:t>
            </a:r>
          </a:p>
          <a:p>
            <a:pPr algn="l">
              <a:lnSpc>
                <a:spcPct val="90000"/>
              </a:lnSpc>
            </a:pPr>
            <a:r>
              <a:rPr sz="860" b="0">
                <a:solidFill>
                  <a:srgbClr val="5A6B85"/>
                </a:solidFill>
                <a:latin typeface="Segoe UI"/>
              </a:rPr>
              <a:t>Outlook · OWA · Gmail / Workspace · Zimbra</a:t>
            </a:r>
          </a:p>
        </p:txBody>
      </p:sp>
      <p:sp>
        <p:nvSpPr>
          <p:cNvPr id="25" name="TextBox 24"/>
          <p:cNvSpPr txBox="1"/>
          <p:nvPr/>
        </p:nvSpPr>
        <p:spPr>
          <a:xfrm>
            <a:off x="502920" y="4608576"/>
            <a:ext cx="11185855" cy="219456"/>
          </a:xfrm>
          <a:prstGeom prst="rect">
            <a:avLst/>
          </a:prstGeom>
          <a:noFill/>
        </p:spPr>
        <p:txBody>
          <a:bodyPr wrap="square" anchor="t" lIns="0" rIns="0" tIns="0" bIns="0">
            <a:spAutoFit/>
          </a:bodyPr>
          <a:lstStyle/>
          <a:p>
            <a:pPr algn="l">
              <a:lnSpc>
                <a:spcPct val="100000"/>
              </a:lnSpc>
            </a:pPr>
            <a:r>
              <a:rPr sz="950" b="1">
                <a:solidFill>
                  <a:srgbClr val="5A6B85"/>
                </a:solidFill>
                <a:latin typeface="Segoe UI"/>
              </a:rPr>
              <a:t>↓ ÇIKIŞLAR — KANIT VE ENTEGRASYON</a:t>
            </a:r>
          </a:p>
        </p:txBody>
      </p:sp>
      <p:sp>
        <p:nvSpPr>
          <p:cNvPr id="26" name="Rounded Rectangle 25"/>
          <p:cNvSpPr/>
          <p:nvPr/>
        </p:nvSpPr>
        <p:spPr>
          <a:xfrm>
            <a:off x="502920" y="4864608"/>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30936" y="4919472"/>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Açık metadata</a:t>
            </a:r>
          </a:p>
          <a:p>
            <a:pPr algn="l">
              <a:lnSpc>
                <a:spcPct val="90000"/>
              </a:lnSpc>
            </a:pPr>
            <a:r>
              <a:rPr sz="860" b="0">
                <a:solidFill>
                  <a:srgbClr val="5A6B85"/>
                </a:solidFill>
                <a:latin typeface="Segoe UI"/>
              </a:rPr>
              <a:t>DLP · ERM · CASB okur — üretici kilidi yok</a:t>
            </a:r>
          </a:p>
        </p:txBody>
      </p:sp>
      <p:sp>
        <p:nvSpPr>
          <p:cNvPr id="28" name="Rounded Rectangle 27"/>
          <p:cNvSpPr/>
          <p:nvPr/>
        </p:nvSpPr>
        <p:spPr>
          <a:xfrm>
            <a:off x="4286402" y="4864608"/>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414418" y="4919472"/>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Syslog / SIEM</a:t>
            </a:r>
          </a:p>
          <a:p>
            <a:pPr algn="l">
              <a:lnSpc>
                <a:spcPct val="90000"/>
              </a:lnSpc>
            </a:pPr>
            <a:r>
              <a:rPr sz="860" b="0">
                <a:solidFill>
                  <a:srgbClr val="5A6B85"/>
                </a:solidFill>
                <a:latin typeface="Segoe UI"/>
              </a:rPr>
              <a:t>Olaylar ve loglar merkezî izlemeye akar</a:t>
            </a:r>
          </a:p>
        </p:txBody>
      </p:sp>
      <p:sp>
        <p:nvSpPr>
          <p:cNvPr id="30" name="Rounded Rectangle 29"/>
          <p:cNvSpPr/>
          <p:nvPr/>
        </p:nvSpPr>
        <p:spPr>
          <a:xfrm>
            <a:off x="8069884" y="4864608"/>
            <a:ext cx="3618890" cy="749808"/>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8197900" y="4919472"/>
            <a:ext cx="3362858" cy="658368"/>
          </a:xfrm>
          <a:prstGeom prst="rect">
            <a:avLst/>
          </a:prstGeom>
          <a:noFill/>
        </p:spPr>
        <p:txBody>
          <a:bodyPr wrap="square" anchor="t" lIns="0" rIns="0" tIns="0" bIns="0">
            <a:spAutoFit/>
          </a:bodyPr>
          <a:lstStyle/>
          <a:p>
            <a:pPr algn="l">
              <a:lnSpc>
                <a:spcPct val="90000"/>
              </a:lnSpc>
            </a:pPr>
            <a:r>
              <a:rPr sz="1150" b="1">
                <a:solidFill>
                  <a:srgbClr val="0C1A33"/>
                </a:solidFill>
                <a:latin typeface="Segoe UI"/>
              </a:rPr>
              <a:t>API</a:t>
            </a:r>
          </a:p>
          <a:p>
            <a:pPr algn="l">
              <a:lnSpc>
                <a:spcPct val="90000"/>
              </a:lnSpc>
            </a:pPr>
            <a:r>
              <a:rPr sz="860" b="0">
                <a:solidFill>
                  <a:srgbClr val="5A6B85"/>
                </a:solidFill>
                <a:latin typeface="Segoe UI"/>
              </a:rPr>
              <a:t>Otomasyon ve entegrasyon uçları</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22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YAYGINLAŞTIRMA</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Bir Sınıflandırma Projesi Gerçekte Nasıl Başarılı Olur?</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Sınıflandırma, her yerde aynı anda açıldığında başarısız olur. Aşamalı bir program olarak yürütüldüğünde başarılı olur — önce envanter, en son engelleme.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23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KURULUM</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Kurulum Modelleri</a:t>
            </a:r>
          </a:p>
        </p:txBody>
      </p:sp>
      <p:sp>
        <p:nvSpPr>
          <p:cNvPr id="10" name="Rounded Rectangle 9"/>
          <p:cNvSpPr/>
          <p:nvPr/>
        </p:nvSpPr>
        <p:spPr>
          <a:xfrm>
            <a:off x="502920"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0936"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On-premises</a:t>
            </a:r>
          </a:p>
          <a:p>
            <a:pPr algn="l">
              <a:lnSpc>
                <a:spcPct val="95000"/>
              </a:lnSpc>
            </a:pPr>
            <a:r>
              <a:rPr sz="950" b="0">
                <a:solidFill>
                  <a:srgbClr val="5A6B85"/>
                </a:solidFill>
                <a:latin typeface="Segoe UI"/>
              </a:rPr>
              <a:t>Her şey sizin sınırlarınız içinde — regüle ve egemen ortamlar için varsayılan.</a:t>
            </a:r>
          </a:p>
        </p:txBody>
      </p:sp>
      <p:sp>
        <p:nvSpPr>
          <p:cNvPr id="12" name="Rounded Rectangle 11"/>
          <p:cNvSpPr/>
          <p:nvPr/>
        </p:nvSpPr>
        <p:spPr>
          <a:xfrm>
            <a:off x="502920"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SaaS</a:t>
            </a:r>
          </a:p>
          <a:p>
            <a:pPr algn="l">
              <a:lnSpc>
                <a:spcPct val="95000"/>
              </a:lnSpc>
            </a:pPr>
            <a:r>
              <a:rPr sz="950" b="0">
                <a:solidFill>
                  <a:srgbClr val="5A6B85"/>
                </a:solidFill>
                <a:latin typeface="Segoe UI"/>
              </a:rPr>
              <a:t>Yönetim konsolu sizin için barındırılır: sunucu, disk, işletim sistemi ve veritabanı lisansı almadan, daha hızlı başlangıç ve otomatik güncelleme.</a:t>
            </a:r>
          </a:p>
        </p:txBody>
      </p:sp>
      <p:sp>
        <p:nvSpPr>
          <p:cNvPr id="14" name="Rounded Rectangle 13"/>
          <p:cNvSpPr/>
          <p:nvPr/>
        </p:nvSpPr>
        <p:spPr>
          <a:xfrm>
            <a:off x="502920"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936"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Veri merkezi / çok kiracılı</a:t>
            </a:r>
          </a:p>
          <a:p>
            <a:pPr algn="l">
              <a:lnSpc>
                <a:spcPct val="95000"/>
              </a:lnSpc>
            </a:pPr>
            <a:r>
              <a:rPr sz="950" b="0">
                <a:solidFill>
                  <a:srgbClr val="5A6B85"/>
                </a:solidFill>
                <a:latin typeface="Segoe UI"/>
              </a:rPr>
              <a:t>Tek platform altında, verisi ve konfigürasyonu tamamen izole sınırsız kiracı.</a:t>
            </a:r>
          </a:p>
        </p:txBody>
      </p:sp>
      <p:sp>
        <p:nvSpPr>
          <p:cNvPr id="16" name="Rounded Rectangle 15"/>
          <p:cNvSpPr/>
          <p:nvPr/>
        </p:nvSpPr>
        <p:spPr>
          <a:xfrm>
            <a:off x="6159855"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287871"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Kanal rolleri</a:t>
            </a:r>
          </a:p>
          <a:p>
            <a:pPr algn="l">
              <a:lnSpc>
                <a:spcPct val="95000"/>
              </a:lnSpc>
            </a:pPr>
            <a:r>
              <a:rPr sz="950" b="0">
                <a:solidFill>
                  <a:srgbClr val="5A6B85"/>
                </a:solidFill>
                <a:latin typeface="Segoe UI"/>
              </a:rPr>
              <a:t>Kiracılar sahip, distribütör, dağıtıcı veya müşteri rolüyle oluşturulabilir — distribütör kendi ağını kurup lisans dağıtabilir.</a:t>
            </a:r>
          </a:p>
        </p:txBody>
      </p:sp>
      <p:sp>
        <p:nvSpPr>
          <p:cNvPr id="18" name="Rounded Rectangle 17"/>
          <p:cNvSpPr/>
          <p:nvPr/>
        </p:nvSpPr>
        <p:spPr>
          <a:xfrm>
            <a:off x="6159855"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287871"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Merkezî ajan dağıtımı</a:t>
            </a:r>
          </a:p>
          <a:p>
            <a:pPr algn="l">
              <a:lnSpc>
                <a:spcPct val="95000"/>
              </a:lnSpc>
            </a:pPr>
            <a:r>
              <a:rPr sz="950" b="0">
                <a:solidFill>
                  <a:srgbClr val="5A6B85"/>
                </a:solidFill>
                <a:latin typeface="Segoe UI"/>
              </a:rPr>
              <a:t>SCCM, Intune veya GPO ile dakikalar içinde; sessiz kurulum.</a:t>
            </a:r>
          </a:p>
        </p:txBody>
      </p:sp>
      <p:sp>
        <p:nvSpPr>
          <p:cNvPr id="20" name="Rounded Rectangle 19"/>
          <p:cNvSpPr/>
          <p:nvPr/>
        </p:nvSpPr>
        <p:spPr>
          <a:xfrm>
            <a:off x="6159855"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87871"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Tarayıcıdan yönetim</a:t>
            </a:r>
          </a:p>
          <a:p>
            <a:pPr algn="l">
              <a:lnSpc>
                <a:spcPct val="95000"/>
              </a:lnSpc>
            </a:pPr>
            <a:r>
              <a:rPr sz="950" b="0">
                <a:solidFill>
                  <a:srgbClr val="5A6B85"/>
                </a:solidFill>
                <a:latin typeface="Segoe UI"/>
              </a:rPr>
              <a:t>Konsol web tabanlıdır — yöneticiler için istemci kurulumu gerekmez.</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24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METRIKLER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Neyi Ölçmeli?</a:t>
            </a:r>
          </a:p>
        </p:txBody>
      </p:sp>
      <p:sp>
        <p:nvSpPr>
          <p:cNvPr id="10" name="Rounded Rectangle 9"/>
          <p:cNvSpPr/>
          <p:nvPr/>
        </p:nvSpPr>
        <p:spPr>
          <a:xfrm>
            <a:off x="502920"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0936"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Sınıflandırma oranı</a:t>
            </a:r>
          </a:p>
          <a:p>
            <a:pPr algn="l">
              <a:lnSpc>
                <a:spcPct val="95000"/>
              </a:lnSpc>
            </a:pPr>
            <a:r>
              <a:rPr sz="950" b="0">
                <a:solidFill>
                  <a:srgbClr val="5A6B85"/>
                </a:solidFill>
                <a:latin typeface="Segoe UI"/>
              </a:rPr>
              <a:t>Keşfedilen hassas verinin etiket taşıyan payı.</a:t>
            </a:r>
          </a:p>
        </p:txBody>
      </p:sp>
      <p:sp>
        <p:nvSpPr>
          <p:cNvPr id="12" name="Rounded Rectangle 11"/>
          <p:cNvSpPr/>
          <p:nvPr/>
        </p:nvSpPr>
        <p:spPr>
          <a:xfrm>
            <a:off x="502920"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Yanlış pozitif oranı</a:t>
            </a:r>
          </a:p>
          <a:p>
            <a:pPr algn="l">
              <a:lnSpc>
                <a:spcPct val="95000"/>
              </a:lnSpc>
            </a:pPr>
            <a:r>
              <a:rPr sz="950" b="0">
                <a:solidFill>
                  <a:srgbClr val="5A6B85"/>
                </a:solidFill>
                <a:latin typeface="Segoe UI"/>
              </a:rPr>
              <a:t>İnce ayar aşamasında istikrarlı biçimde düşmelidir.</a:t>
            </a:r>
          </a:p>
        </p:txBody>
      </p:sp>
      <p:sp>
        <p:nvSpPr>
          <p:cNvPr id="14" name="Rounded Rectangle 13"/>
          <p:cNvSpPr/>
          <p:nvPr/>
        </p:nvSpPr>
        <p:spPr>
          <a:xfrm>
            <a:off x="502920"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936"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Engellenen riskli işlem</a:t>
            </a:r>
          </a:p>
          <a:p>
            <a:pPr algn="l">
              <a:lnSpc>
                <a:spcPct val="95000"/>
              </a:lnSpc>
            </a:pPr>
            <a:r>
              <a:rPr sz="950" b="0">
                <a:solidFill>
                  <a:srgbClr val="5A6B85"/>
                </a:solidFill>
                <a:latin typeface="Segoe UI"/>
              </a:rPr>
              <a:t>Dönem başına önlenen işlem hacmi ve eğilimi.</a:t>
            </a:r>
          </a:p>
        </p:txBody>
      </p:sp>
      <p:sp>
        <p:nvSpPr>
          <p:cNvPr id="16" name="Rounded Rectangle 15"/>
          <p:cNvSpPr/>
          <p:nvPr/>
        </p:nvSpPr>
        <p:spPr>
          <a:xfrm>
            <a:off x="6159855"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287871"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Kullanıcı yanıt oranı</a:t>
            </a:r>
          </a:p>
          <a:p>
            <a:pPr algn="l">
              <a:lnSpc>
                <a:spcPct val="95000"/>
              </a:lnSpc>
            </a:pPr>
            <a:r>
              <a:rPr sz="950" b="0">
                <a:solidFill>
                  <a:srgbClr val="5A6B85"/>
                </a:solidFill>
                <a:latin typeface="Segoe UI"/>
              </a:rPr>
              <a:t>Uyarı sonrası kullanıcının gerekçe verme veya vazgeçme sıklığı.</a:t>
            </a:r>
          </a:p>
        </p:txBody>
      </p:sp>
      <p:sp>
        <p:nvSpPr>
          <p:cNvPr id="18" name="Rounded Rectangle 17"/>
          <p:cNvSpPr/>
          <p:nvPr/>
        </p:nvSpPr>
        <p:spPr>
          <a:xfrm>
            <a:off x="6159855"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287871"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Politika iyileştirmeleri</a:t>
            </a:r>
          </a:p>
          <a:p>
            <a:pPr algn="l">
              <a:lnSpc>
                <a:spcPct val="95000"/>
              </a:lnSpc>
            </a:pPr>
            <a:r>
              <a:rPr sz="950" b="0">
                <a:solidFill>
                  <a:srgbClr val="5A6B85"/>
                </a:solidFill>
                <a:latin typeface="Segoe UI"/>
              </a:rPr>
              <a:t>Pilot sonrası yapılan ince ayar sayısı — programın yaşadığının kanıtı.</a:t>
            </a:r>
          </a:p>
        </p:txBody>
      </p:sp>
      <p:sp>
        <p:nvSpPr>
          <p:cNvPr id="20" name="Rounded Rectangle 19"/>
          <p:cNvSpPr/>
          <p:nvPr/>
        </p:nvSpPr>
        <p:spPr>
          <a:xfrm>
            <a:off x="6159855"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87871"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Denetim raporlanabilirliği</a:t>
            </a:r>
          </a:p>
          <a:p>
            <a:pPr algn="l">
              <a:lnSpc>
                <a:spcPct val="95000"/>
              </a:lnSpc>
            </a:pPr>
            <a:r>
              <a:rPr sz="950" b="0">
                <a:solidFill>
                  <a:srgbClr val="5A6B85"/>
                </a:solidFill>
                <a:latin typeface="Segoe UI"/>
              </a:rPr>
              <a:t>Tam denetim izine sahip olayların payı.</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25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SÜRÜMLER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Sürümler ve Lisanslama</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Kullanıcı başına, yıllık lisans — on-premises veya SaaS, hacim indirimleriyle. Sürümler kümülatiftir.</a:t>
            </a:r>
          </a:p>
        </p:txBody>
      </p:sp>
      <p:graphicFrame>
        <p:nvGraphicFramePr>
          <p:cNvPr id="11" name="Table 10"/>
          <p:cNvGraphicFramePr>
            <a:graphicFrameLocks noGrp="1"/>
          </p:cNvGraphicFramePr>
          <p:nvPr/>
        </p:nvGraphicFramePr>
        <p:xfrm>
          <a:off x="502920" y="2304288"/>
          <a:ext cx="11185855" cy="3840480"/>
        </p:xfrm>
        <a:graphic>
          <a:graphicData uri="http://schemas.openxmlformats.org/drawingml/2006/table">
            <a:tbl>
              <a:tblPr firstRow="1" bandRow="1">
                <a:tableStyleId>{5C22544A-7EE6-4342-B048-85BDC9FD1C3A}</a:tableStyleId>
              </a:tblPr>
              <a:tblGrid>
                <a:gridCol w="2796463"/>
                <a:gridCol w="2796463"/>
                <a:gridCol w="2796463"/>
                <a:gridCol w="2796466"/>
              </a:tblGrid>
              <a:tr h="274320">
                <a:tc>
                  <a:txBody>
                    <a:bodyPr/>
                    <a:lstStyle/>
                    <a:p>
                      <a:r>
                        <a:rPr sz="1000" b="1">
                          <a:solidFill>
                            <a:srgbClr val="0C1A33"/>
                          </a:solidFill>
                          <a:latin typeface="Segoe UI"/>
                        </a:rPr>
                        <a:t>Yetenek</a:t>
                      </a:r>
                    </a:p>
                  </a:txBody>
                  <a:tcPr/>
                </a:tc>
                <a:tc>
                  <a:txBody>
                    <a:bodyPr/>
                    <a:lstStyle/>
                    <a:p>
                      <a:r>
                        <a:rPr sz="1000" b="1">
                          <a:solidFill>
                            <a:srgbClr val="0C1A33"/>
                          </a:solidFill>
                          <a:latin typeface="Segoe UI"/>
                        </a:rPr>
                        <a:t>Go</a:t>
                      </a:r>
                    </a:p>
                  </a:txBody>
                  <a:tcPr/>
                </a:tc>
                <a:tc>
                  <a:txBody>
                    <a:bodyPr/>
                    <a:lstStyle/>
                    <a:p>
                      <a:r>
                        <a:rPr sz="1000" b="1">
                          <a:solidFill>
                            <a:srgbClr val="0C1A33"/>
                          </a:solidFill>
                          <a:latin typeface="Segoe UI"/>
                        </a:rPr>
                        <a:t>Pro</a:t>
                      </a:r>
                    </a:p>
                  </a:txBody>
                  <a:tcPr/>
                </a:tc>
                <a:tc>
                  <a:txBody>
                    <a:bodyPr/>
                    <a:lstStyle/>
                    <a:p>
                      <a:r>
                        <a:rPr sz="1000" b="1">
                          <a:solidFill>
                            <a:srgbClr val="0C1A33"/>
                          </a:solidFill>
                          <a:latin typeface="Segoe UI"/>
                        </a:rPr>
                        <a:t>Enterprise</a:t>
                      </a:r>
                    </a:p>
                  </a:txBody>
                  <a:tcPr/>
                </a:tc>
              </a:tr>
              <a:tr h="274320">
                <a:tc>
                  <a:txBody>
                    <a:bodyPr/>
                    <a:lstStyle/>
                    <a:p>
                      <a:r>
                        <a:rPr sz="950" b="0">
                          <a:solidFill>
                            <a:srgbClr val="5A6B85"/>
                          </a:solidFill>
                          <a:latin typeface="Segoe UI"/>
                        </a:rPr>
                        <a:t>Temel yetenekler</a:t>
                      </a:r>
                    </a:p>
                  </a:txBody>
                  <a:tcPr/>
                </a:tc>
                <a:tc>
                  <a:txBody>
                    <a:bodyPr/>
                    <a:lstStyle/>
                    <a:p/>
                  </a:txBody>
                  <a:tcPr/>
                </a:tc>
                <a:tc>
                  <a:txBody>
                    <a:bodyPr/>
                    <a:lstStyle/>
                    <a:p/>
                  </a:txBody>
                  <a:tcPr/>
                </a:tc>
                <a:tc>
                  <a:txBody>
                    <a:bodyPr/>
                    <a:lstStyle/>
                    <a:p/>
                  </a:txBody>
                  <a:tcPr/>
                </a:tc>
              </a:tr>
              <a:tr h="274320">
                <a:tc>
                  <a:txBody>
                    <a:bodyPr/>
                    <a:lstStyle/>
                    <a:p>
                      <a:r>
                        <a:rPr sz="950" b="0">
                          <a:solidFill>
                            <a:srgbClr val="5A6B85"/>
                          </a:solidFill>
                          <a:latin typeface="Segoe UI"/>
                        </a:rPr>
                        <a:t>Manuel sınıflandırma (Office, PDF, dosyalar)</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Görsel etiketleme — üstbilgi, altbilgi, filigran</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E-posta sınıflandırma (Outlook)</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Kalıcı metadata (etiket + GUID)</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Merkezi web konsolu ve AD entegrasyonu</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Politika şablonları + Kaynak Kütüphanesi (GDPR/ISO/KVKK)</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Otomasyon ve platform</a:t>
                      </a:r>
                    </a:p>
                  </a:txBody>
                  <a:tcPr/>
                </a:tc>
                <a:tc>
                  <a:txBody>
                    <a:bodyPr/>
                    <a:lstStyle/>
                    <a:p/>
                  </a:txBody>
                  <a:tcPr/>
                </a:tc>
                <a:tc>
                  <a:txBody>
                    <a:bodyPr/>
                    <a:lstStyle/>
                    <a:p/>
                  </a:txBody>
                  <a:tcPr/>
                </a:tc>
                <a:tc>
                  <a:txBody>
                    <a:bodyPr/>
                    <a:lstStyle/>
                    <a:p/>
                  </a:txBody>
                  <a:tcPr/>
                </a:tc>
              </a:tr>
              <a:tr h="274320">
                <a:tc>
                  <a:txBody>
                    <a:bodyPr/>
                    <a:lstStyle/>
                    <a:p>
                      <a:r>
                        <a:rPr sz="950" b="0">
                          <a:solidFill>
                            <a:srgbClr val="5A6B85"/>
                          </a:solidFill>
                          <a:latin typeface="Segoe UI"/>
                        </a:rPr>
                        <a:t>OCR — görsel ve taranmış PDF</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Parmak izi + politikayla otomatik sınıflandırma</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Otomatik aksiyonlar — maskeleme, şifreleme, RMS</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Microsoft 365 + macOS + SIEM aktarımı</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c>
                  <a:txBody>
                    <a:bodyPr/>
                    <a:lstStyle/>
                    <a:p>
                      <a:r>
                        <a:rPr sz="950" b="0">
                          <a:solidFill>
                            <a:srgbClr val="5A6B85"/>
                          </a:solidFill>
                          <a:latin typeface="Segoe UI"/>
                        </a:rPr>
                        <a:t>✓</a:t>
                      </a:r>
                    </a:p>
                  </a:txBody>
                  <a:tcPr/>
                </a:tc>
              </a:tr>
              <a:tr h="274320">
                <a:tc>
                  <a:txBody>
                    <a:bodyPr/>
                    <a:lstStyle/>
                    <a:p>
                      <a:r>
                        <a:rPr sz="950" b="0">
                          <a:solidFill>
                            <a:srgbClr val="5A6B85"/>
                          </a:solidFill>
                          <a:latin typeface="Segoe UI"/>
                        </a:rPr>
                        <a:t>Enterprise ve farklılaştırıcılar</a:t>
                      </a:r>
                    </a:p>
                  </a:txBody>
                  <a:tcPr/>
                </a:tc>
                <a:tc>
                  <a:txBody>
                    <a:bodyPr/>
                    <a:lstStyle/>
                    <a:p/>
                  </a:txBody>
                  <a:tcPr/>
                </a:tc>
                <a:tc>
                  <a:txBody>
                    <a:bodyPr/>
                    <a:lstStyle/>
                    <a:p/>
                  </a:txBody>
                  <a:tcPr/>
                </a:tc>
                <a:tc>
                  <a:txBody>
                    <a:bodyPr/>
                    <a:lstStyle/>
                    <a:p/>
                  </a:txBody>
                  <a:tcPr/>
                </a:tc>
              </a:tr>
            </a:tbl>
          </a:graphicData>
        </a:graphic>
      </p:graphicFrame>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26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EKRANLAR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Ürünün Kendisinden</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Maket değil, gerçek ekranlar — kullanıcının ilk sağ tıkından yönetim konsoluna.</a:t>
            </a:r>
          </a:p>
        </p:txBody>
      </p:sp>
      <p:pic>
        <p:nvPicPr>
          <p:cNvPr id="11" name="Picture 10" descr="veriket-office-ribbon.jpg"/>
          <p:cNvPicPr>
            <a:picLocks noChangeAspect="1"/>
          </p:cNvPicPr>
          <p:nvPr/>
        </p:nvPicPr>
        <p:blipFill>
          <a:blip r:embed="rId4"/>
          <a:stretch>
            <a:fillRect/>
          </a:stretch>
        </p:blipFill>
        <p:spPr>
          <a:xfrm>
            <a:off x="502920" y="2773264"/>
            <a:ext cx="3618890" cy="749115"/>
          </a:xfrm>
          <a:prstGeom prst="rect">
            <a:avLst/>
          </a:prstGeom>
        </p:spPr>
      </p:pic>
      <p:sp>
        <p:nvSpPr>
          <p:cNvPr id="12" name="TextBox 11"/>
          <p:cNvSpPr txBox="1"/>
          <p:nvPr/>
        </p:nvSpPr>
        <p:spPr>
          <a:xfrm>
            <a:off x="502920" y="4009644"/>
            <a:ext cx="3618890" cy="219456"/>
          </a:xfrm>
          <a:prstGeom prst="rect">
            <a:avLst/>
          </a:prstGeom>
          <a:noFill/>
        </p:spPr>
        <p:txBody>
          <a:bodyPr wrap="square" anchor="t" lIns="0" rIns="0" tIns="0" bIns="0">
            <a:spAutoFit/>
          </a:bodyPr>
          <a:lstStyle/>
          <a:p>
            <a:pPr algn="ctr">
              <a:lnSpc>
                <a:spcPct val="100000"/>
              </a:lnSpc>
            </a:pPr>
            <a:r>
              <a:rPr sz="800" b="0">
                <a:solidFill>
                  <a:srgbClr val="5A6B85"/>
                </a:solidFill>
                <a:latin typeface="Segoe UI"/>
              </a:rPr>
              <a:t>Veriket, Word şeridinde — etiketleme belgenin içinde gerçekleşir</a:t>
            </a:r>
          </a:p>
        </p:txBody>
      </p:sp>
      <p:pic>
        <p:nvPicPr>
          <p:cNvPr id="13" name="Picture 12" descr="veriket-context-menu.png"/>
          <p:cNvPicPr>
            <a:picLocks noChangeAspect="1"/>
          </p:cNvPicPr>
          <p:nvPr/>
        </p:nvPicPr>
        <p:blipFill>
          <a:blip r:embed="rId5"/>
          <a:stretch>
            <a:fillRect/>
          </a:stretch>
        </p:blipFill>
        <p:spPr>
          <a:xfrm>
            <a:off x="4286402" y="2673292"/>
            <a:ext cx="3618889" cy="949059"/>
          </a:xfrm>
          <a:prstGeom prst="rect">
            <a:avLst/>
          </a:prstGeom>
        </p:spPr>
      </p:pic>
      <p:sp>
        <p:nvSpPr>
          <p:cNvPr id="14" name="TextBox 13"/>
          <p:cNvSpPr txBox="1"/>
          <p:nvPr/>
        </p:nvSpPr>
        <p:spPr>
          <a:xfrm>
            <a:off x="4286402" y="4009644"/>
            <a:ext cx="3618890" cy="219456"/>
          </a:xfrm>
          <a:prstGeom prst="rect">
            <a:avLst/>
          </a:prstGeom>
          <a:noFill/>
        </p:spPr>
        <p:txBody>
          <a:bodyPr wrap="square" anchor="t" lIns="0" rIns="0" tIns="0" bIns="0">
            <a:spAutoFit/>
          </a:bodyPr>
          <a:lstStyle/>
          <a:p>
            <a:pPr algn="ctr">
              <a:lnSpc>
                <a:spcPct val="100000"/>
              </a:lnSpc>
            </a:pPr>
            <a:r>
              <a:rPr sz="800" b="0">
                <a:solidFill>
                  <a:srgbClr val="5A6B85"/>
                </a:solidFill>
                <a:latin typeface="Segoe UI"/>
              </a:rPr>
              <a:t>Explorer'da iki tık — sağ tıkla, sınıflandır</a:t>
            </a:r>
          </a:p>
        </p:txBody>
      </p:sp>
      <p:pic>
        <p:nvPicPr>
          <p:cNvPr id="15" name="Picture 14" descr="veriket-dialog-classification.jpg"/>
          <p:cNvPicPr>
            <a:picLocks noChangeAspect="1"/>
          </p:cNvPicPr>
          <p:nvPr/>
        </p:nvPicPr>
        <p:blipFill>
          <a:blip r:embed="rId6"/>
          <a:stretch>
            <a:fillRect/>
          </a:stretch>
        </p:blipFill>
        <p:spPr>
          <a:xfrm>
            <a:off x="9297747" y="2304288"/>
            <a:ext cx="1163163" cy="1687067"/>
          </a:xfrm>
          <a:prstGeom prst="rect">
            <a:avLst/>
          </a:prstGeom>
        </p:spPr>
      </p:pic>
      <p:sp>
        <p:nvSpPr>
          <p:cNvPr id="16" name="TextBox 15"/>
          <p:cNvSpPr txBox="1"/>
          <p:nvPr/>
        </p:nvSpPr>
        <p:spPr>
          <a:xfrm>
            <a:off x="8069884" y="4009644"/>
            <a:ext cx="3618890" cy="219456"/>
          </a:xfrm>
          <a:prstGeom prst="rect">
            <a:avLst/>
          </a:prstGeom>
          <a:noFill/>
        </p:spPr>
        <p:txBody>
          <a:bodyPr wrap="square" anchor="t" lIns="0" rIns="0" tIns="0" bIns="0">
            <a:spAutoFit/>
          </a:bodyPr>
          <a:lstStyle/>
          <a:p>
            <a:pPr algn="ctr">
              <a:lnSpc>
                <a:spcPct val="100000"/>
              </a:lnSpc>
            </a:pPr>
            <a:r>
              <a:rPr sz="800" b="0">
                <a:solidFill>
                  <a:srgbClr val="5A6B85"/>
                </a:solidFill>
                <a:latin typeface="Segoe UI"/>
              </a:rPr>
              <a:t>Sınıflandırma penceresi — tespit edilen politika ve içerik, seviye seç</a:t>
            </a:r>
          </a:p>
        </p:txBody>
      </p:sp>
      <p:pic>
        <p:nvPicPr>
          <p:cNvPr id="17" name="Picture 16" descr="veriket-dialog-sensitivity.jpg"/>
          <p:cNvPicPr>
            <a:picLocks noChangeAspect="1"/>
          </p:cNvPicPr>
          <p:nvPr/>
        </p:nvPicPr>
        <p:blipFill>
          <a:blip r:embed="rId7"/>
          <a:stretch>
            <a:fillRect/>
          </a:stretch>
        </p:blipFill>
        <p:spPr>
          <a:xfrm>
            <a:off x="1737336" y="4411980"/>
            <a:ext cx="1150057" cy="1687068"/>
          </a:xfrm>
          <a:prstGeom prst="rect">
            <a:avLst/>
          </a:prstGeom>
        </p:spPr>
      </p:pic>
      <p:sp>
        <p:nvSpPr>
          <p:cNvPr id="18" name="TextBox 17"/>
          <p:cNvSpPr txBox="1"/>
          <p:nvPr/>
        </p:nvSpPr>
        <p:spPr>
          <a:xfrm>
            <a:off x="502920" y="6117336"/>
            <a:ext cx="3618890" cy="219456"/>
          </a:xfrm>
          <a:prstGeom prst="rect">
            <a:avLst/>
          </a:prstGeom>
          <a:noFill/>
        </p:spPr>
        <p:txBody>
          <a:bodyPr wrap="square" anchor="t" lIns="0" rIns="0" tIns="0" bIns="0">
            <a:spAutoFit/>
          </a:bodyPr>
          <a:lstStyle/>
          <a:p>
            <a:pPr algn="ctr">
              <a:lnSpc>
                <a:spcPct val="100000"/>
              </a:lnSpc>
            </a:pPr>
            <a:r>
              <a:rPr sz="800" b="0">
                <a:solidFill>
                  <a:srgbClr val="5A6B85"/>
                </a:solidFill>
                <a:latin typeface="Segoe UI"/>
              </a:rPr>
              <a:t>Hassasiyet sekmesi — kişisel veri tipleri, rıza, saklama (KVKK/GDPR)</a:t>
            </a:r>
          </a:p>
        </p:txBody>
      </p:sp>
      <p:pic>
        <p:nvPicPr>
          <p:cNvPr id="19" name="Picture 18" descr="veriket-file-encryption.jpg"/>
          <p:cNvPicPr>
            <a:picLocks noChangeAspect="1"/>
          </p:cNvPicPr>
          <p:nvPr/>
        </p:nvPicPr>
        <p:blipFill>
          <a:blip r:embed="rId8"/>
          <a:stretch>
            <a:fillRect/>
          </a:stretch>
        </p:blipFill>
        <p:spPr>
          <a:xfrm>
            <a:off x="4286402" y="4430570"/>
            <a:ext cx="3618890" cy="1649887"/>
          </a:xfrm>
          <a:prstGeom prst="rect">
            <a:avLst/>
          </a:prstGeom>
        </p:spPr>
      </p:pic>
      <p:sp>
        <p:nvSpPr>
          <p:cNvPr id="20" name="TextBox 19"/>
          <p:cNvSpPr txBox="1"/>
          <p:nvPr/>
        </p:nvSpPr>
        <p:spPr>
          <a:xfrm>
            <a:off x="4286402" y="6117336"/>
            <a:ext cx="3618890" cy="219456"/>
          </a:xfrm>
          <a:prstGeom prst="rect">
            <a:avLst/>
          </a:prstGeom>
          <a:noFill/>
        </p:spPr>
        <p:txBody>
          <a:bodyPr wrap="square" anchor="t" lIns="0" rIns="0" tIns="0" bIns="0">
            <a:spAutoFit/>
          </a:bodyPr>
          <a:lstStyle/>
          <a:p>
            <a:pPr algn="ctr">
              <a:lnSpc>
                <a:spcPct val="100000"/>
              </a:lnSpc>
            </a:pPr>
            <a:r>
              <a:rPr sz="800" b="0">
                <a:solidFill>
                  <a:srgbClr val="5A6B85"/>
                </a:solidFill>
                <a:latin typeface="Segoe UI"/>
              </a:rPr>
              <a:t>Aynı menüden tek adımda dosya şifreleme</a:t>
            </a:r>
          </a:p>
        </p:txBody>
      </p:sp>
      <p:pic>
        <p:nvPicPr>
          <p:cNvPr id="21" name="Picture 20" descr="veriket-admin-dashboard.jpg"/>
          <p:cNvPicPr>
            <a:picLocks noChangeAspect="1"/>
          </p:cNvPicPr>
          <p:nvPr/>
        </p:nvPicPr>
        <p:blipFill>
          <a:blip r:embed="rId9"/>
          <a:stretch>
            <a:fillRect/>
          </a:stretch>
        </p:blipFill>
        <p:spPr>
          <a:xfrm>
            <a:off x="8104735" y="4411980"/>
            <a:ext cx="3549188" cy="1687068"/>
          </a:xfrm>
          <a:prstGeom prst="rect">
            <a:avLst/>
          </a:prstGeom>
        </p:spPr>
      </p:pic>
      <p:sp>
        <p:nvSpPr>
          <p:cNvPr id="22" name="TextBox 21"/>
          <p:cNvSpPr txBox="1"/>
          <p:nvPr/>
        </p:nvSpPr>
        <p:spPr>
          <a:xfrm>
            <a:off x="8069884" y="6117336"/>
            <a:ext cx="3618890" cy="219456"/>
          </a:xfrm>
          <a:prstGeom prst="rect">
            <a:avLst/>
          </a:prstGeom>
          <a:noFill/>
        </p:spPr>
        <p:txBody>
          <a:bodyPr wrap="square" anchor="t" lIns="0" rIns="0" tIns="0" bIns="0">
            <a:spAutoFit/>
          </a:bodyPr>
          <a:lstStyle/>
          <a:p>
            <a:pPr algn="ctr">
              <a:lnSpc>
                <a:spcPct val="100000"/>
              </a:lnSpc>
            </a:pPr>
            <a:r>
              <a:rPr sz="800" b="0">
                <a:solidFill>
                  <a:srgbClr val="5A6B85"/>
                </a:solidFill>
                <a:latin typeface="Segoe UI"/>
              </a:rPr>
              <a:t>Yönetim panosu — sınıflandırma duruşu tek bakışta</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27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SSS</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Sık Sorulanlar, Kısa Cevaplar</a:t>
            </a:r>
          </a:p>
        </p:txBody>
      </p:sp>
      <p:sp>
        <p:nvSpPr>
          <p:cNvPr id="10" name="TextBox 9"/>
          <p:cNvSpPr txBox="1"/>
          <p:nvPr/>
        </p:nvSpPr>
        <p:spPr>
          <a:xfrm>
            <a:off x="502920" y="1975104"/>
            <a:ext cx="5455767" cy="4379976"/>
          </a:xfrm>
          <a:prstGeom prst="rect">
            <a:avLst/>
          </a:prstGeom>
          <a:noFill/>
        </p:spPr>
        <p:txBody>
          <a:bodyPr wrap="square" anchor="t" lIns="0" rIns="0" tIns="0" bIns="0">
            <a:spAutoFit/>
          </a:bodyPr>
          <a:lstStyle/>
          <a:p>
            <a:pPr algn="l">
              <a:lnSpc>
                <a:spcPct val="95000"/>
              </a:lnSpc>
            </a:pPr>
            <a:r>
              <a:rPr sz="1050" b="1">
                <a:solidFill>
                  <a:srgbClr val="0C1A33"/>
                </a:solidFill>
                <a:latin typeface="Segoe UI"/>
              </a:rPr>
              <a:t>Lisanslama nasıl çalışır?</a:t>
            </a:r>
          </a:p>
          <a:p>
            <a:pPr algn="l">
              <a:lnSpc>
                <a:spcPct val="95000"/>
              </a:lnSpc>
            </a:pPr>
            <a:r>
              <a:rPr sz="860" b="0">
                <a:solidFill>
                  <a:srgbClr val="5A6B85"/>
                </a:solidFill>
                <a:latin typeface="Segoe UI"/>
              </a:rPr>
              <a:t>Veriket Veri Sınıflandırma kullanıcı başına, Veriket Veri Keşfi taranan veri hacmine (terabayt) göre lisanslanır. Sürümler (Go, Pro, Enterprise) modül kapsamını belirler — ayrıntı için sürümler slaytına bakın.</a:t>
            </a:r>
          </a:p>
          <a:p>
            <a:pPr algn="l">
              <a:lnSpc>
                <a:spcPct val="95000"/>
              </a:lnSpc>
            </a:pPr>
            <a:r>
              <a:rPr sz="1050" b="1">
                <a:solidFill>
                  <a:srgbClr val="0C1A33"/>
                </a:solidFill>
                <a:latin typeface="Segoe UI"/>
              </a:rPr>
              <a:t>Kurulum ne kadar sürer?</a:t>
            </a:r>
          </a:p>
          <a:p>
            <a:pPr algn="l">
              <a:lnSpc>
                <a:spcPct val="95000"/>
              </a:lnSpc>
            </a:pPr>
            <a:r>
              <a:rPr sz="860" b="0">
                <a:solidFill>
                  <a:srgbClr val="5A6B85"/>
                </a:solidFill>
                <a:latin typeface="Segoe UI"/>
              </a:rPr>
              <a:t>Sunucu bileşenleri genellikle tek iş gününde kurulur; ajanlar SCCM, Intune veya GPO ile merkezî dağıtılır. Tipik bir PoC iki haftada sonuç üretir.</a:t>
            </a:r>
          </a:p>
          <a:p>
            <a:pPr algn="l">
              <a:lnSpc>
                <a:spcPct val="95000"/>
              </a:lnSpc>
            </a:pPr>
            <a:r>
              <a:rPr sz="1050" b="1">
                <a:solidFill>
                  <a:srgbClr val="0C1A33"/>
                </a:solidFill>
                <a:latin typeface="Segoe UI"/>
              </a:rPr>
              <a:t>Performansı etkiler mi?</a:t>
            </a:r>
          </a:p>
          <a:p>
            <a:pPr algn="l">
              <a:lnSpc>
                <a:spcPct val="95000"/>
              </a:lnSpc>
            </a:pPr>
            <a:r>
              <a:rPr sz="860" b="0">
                <a:solidFill>
                  <a:srgbClr val="5A6B85"/>
                </a:solidFill>
                <a:latin typeface="Segoe UI"/>
              </a:rPr>
              <a:t>Ajan kaynak dostudur: etiketleme yerel çalışır ve günlük ofis akışında fark edilir gecikme yaratmayacak şekilde tasarlanmıştır.</a:t>
            </a:r>
          </a:p>
          <a:p>
            <a:pPr algn="l">
              <a:lnSpc>
                <a:spcPct val="95000"/>
              </a:lnSpc>
            </a:pPr>
            <a:r>
              <a:rPr sz="1050" b="1">
                <a:solidFill>
                  <a:srgbClr val="0C1A33"/>
                </a:solidFill>
                <a:latin typeface="Segoe UI"/>
              </a:rPr>
              <a:t>Lisans sona erdiğinde ne olur?</a:t>
            </a:r>
          </a:p>
          <a:p>
            <a:pPr algn="l">
              <a:lnSpc>
                <a:spcPct val="95000"/>
              </a:lnSpc>
            </a:pPr>
            <a:r>
              <a:rPr sz="860" b="0">
                <a:solidFill>
                  <a:srgbClr val="5A6B85"/>
                </a:solidFill>
                <a:latin typeface="Segoe UI"/>
              </a:rPr>
              <a:t>Etiketler dosyaların meta verisinde yaşar — üründen bağımsızdır. Lisans bitince yeni etiketleme ve konsol yönetimi durur; mevcut etiketler, filigranlar ve loglanmış kanıtlar kaybolmaz.</a:t>
            </a:r>
          </a:p>
          <a:p>
            <a:pPr algn="l">
              <a:lnSpc>
                <a:spcPct val="95000"/>
              </a:lnSpc>
            </a:pPr>
            <a:r>
              <a:rPr sz="1050" b="1">
                <a:solidFill>
                  <a:srgbClr val="0C1A33"/>
                </a:solidFill>
                <a:latin typeface="Segoe UI"/>
              </a:rPr>
              <a:t>İçeriğimiz ağ dışına çıkıyor mu?</a:t>
            </a:r>
          </a:p>
          <a:p>
            <a:pPr algn="l">
              <a:lnSpc>
                <a:spcPct val="95000"/>
              </a:lnSpc>
            </a:pPr>
            <a:r>
              <a:rPr sz="860" b="0">
                <a:solidFill>
                  <a:srgbClr val="5A6B85"/>
                </a:solidFill>
                <a:latin typeface="Segoe UI"/>
              </a:rPr>
              <a:t>Hayır. Sınıflandırma içeriği yerinde analiz eder; on-prem kurulumda tüm bileşenler kurum ağınızda kalır.</a:t>
            </a:r>
          </a:p>
          <a:p>
            <a:pPr algn="l">
              <a:lnSpc>
                <a:spcPct val="95000"/>
              </a:lnSpc>
            </a:pPr>
            <a:r>
              <a:rPr sz="1050" b="1">
                <a:solidFill>
                  <a:srgbClr val="0C1A33"/>
                </a:solidFill>
                <a:latin typeface="Segoe UI"/>
              </a:rPr>
              <a:t>Hangi Office sürümleri destekleniyor?</a:t>
            </a:r>
          </a:p>
          <a:p>
            <a:pPr algn="l">
              <a:lnSpc>
                <a:spcPct val="95000"/>
              </a:lnSpc>
            </a:pPr>
            <a:r>
              <a:rPr sz="860" b="0">
                <a:solidFill>
                  <a:srgbClr val="5A6B85"/>
                </a:solidFill>
                <a:latin typeface="Segoe UI"/>
              </a:rPr>
              <a:t>Microsoft Office 2010 ve üzeri, Microsoft 365, LibreOffice ve OpenOffice. E-postada Outlook, OWA, Gmail / Google Workspace ve Zimbra.</a:t>
            </a:r>
          </a:p>
          <a:p>
            <a:pPr algn="l">
              <a:lnSpc>
                <a:spcPct val="95000"/>
              </a:lnSpc>
            </a:pPr>
            <a:r>
              <a:rPr sz="1050" b="1">
                <a:solidFill>
                  <a:srgbClr val="0C1A33"/>
                </a:solidFill>
                <a:latin typeface="Segoe UI"/>
              </a:rPr>
              <a:t>Mevcut (eski) dosyaları toplu etiketleyebilir miyiz?</a:t>
            </a:r>
          </a:p>
          <a:p>
            <a:pPr algn="l">
              <a:lnSpc>
                <a:spcPct val="95000"/>
              </a:lnSpc>
            </a:pPr>
            <a:r>
              <a:rPr sz="860" b="0">
                <a:solidFill>
                  <a:srgbClr val="5A6B85"/>
                </a:solidFill>
                <a:latin typeface="Segoe UI"/>
              </a:rPr>
              <a:t>Evet — kurulum sonrası ilk tarama ve klasör bazlı toplu sınıflandırma geçmiş veriyi etiketler; büyük depolarda önceliklendirme için Veriket Veri Keşfi ile birlikte çalışır.</a:t>
            </a:r>
          </a:p>
        </p:txBody>
      </p:sp>
      <p:sp>
        <p:nvSpPr>
          <p:cNvPr id="11" name="TextBox 10"/>
          <p:cNvSpPr txBox="1"/>
          <p:nvPr/>
        </p:nvSpPr>
        <p:spPr>
          <a:xfrm>
            <a:off x="6233007" y="1975104"/>
            <a:ext cx="5455767" cy="4379976"/>
          </a:xfrm>
          <a:prstGeom prst="rect">
            <a:avLst/>
          </a:prstGeom>
          <a:noFill/>
        </p:spPr>
        <p:txBody>
          <a:bodyPr wrap="square" anchor="t" lIns="0" rIns="0" tIns="0" bIns="0">
            <a:spAutoFit/>
          </a:bodyPr>
          <a:lstStyle/>
          <a:p>
            <a:pPr algn="l">
              <a:lnSpc>
                <a:spcPct val="95000"/>
              </a:lnSpc>
            </a:pPr>
            <a:r>
              <a:rPr sz="1050" b="1">
                <a:solidFill>
                  <a:srgbClr val="0C1A33"/>
                </a:solidFill>
                <a:latin typeface="Segoe UI"/>
              </a:rPr>
              <a:t>Etiket şeması bize göre özelleştirilebilir mi?</a:t>
            </a:r>
          </a:p>
          <a:p>
            <a:pPr algn="l">
              <a:lnSpc>
                <a:spcPct val="95000"/>
              </a:lnSpc>
            </a:pPr>
            <a:r>
              <a:rPr sz="860" b="0">
                <a:solidFill>
                  <a:srgbClr val="5A6B85"/>
                </a:solidFill>
                <a:latin typeface="Segoe UI"/>
              </a:rPr>
              <a:t>Evet — seviye adları (TR/EN), renkler, varsayılanlar, seviye kilitleme ve alt seviyeye düşürmeyi engelleme kuralları konsoldan tanımlanır; birden fazla sınıflandırma kapsamı desteklenir.</a:t>
            </a:r>
          </a:p>
          <a:p>
            <a:pPr algn="l">
              <a:lnSpc>
                <a:spcPct val="95000"/>
              </a:lnSpc>
            </a:pPr>
            <a:r>
              <a:rPr sz="1050" b="1">
                <a:solidFill>
                  <a:srgbClr val="0C1A33"/>
                </a:solidFill>
                <a:latin typeface="Segoe UI"/>
              </a:rPr>
              <a:t>Filigranlar ne kadar esnek?</a:t>
            </a:r>
          </a:p>
          <a:p>
            <a:pPr algn="l">
              <a:lnSpc>
                <a:spcPct val="95000"/>
              </a:lnSpc>
            </a:pPr>
            <a:r>
              <a:rPr sz="860" b="0">
                <a:solidFill>
                  <a:srgbClr val="5A6B85"/>
                </a:solidFill>
                <a:latin typeface="Segoe UI"/>
              </a:rPr>
              <a:t>Format bazında ayrı ayar: Word, Excel, PowerPoint, PDF ve e-posta. [kullanıcı adı], [tarih], [sınıf] gibi dinamik alanlar; üstbilgi/altbilgi ve ekran filigranı dahil.</a:t>
            </a:r>
          </a:p>
          <a:p>
            <a:pPr algn="l">
              <a:lnSpc>
                <a:spcPct val="95000"/>
              </a:lnSpc>
            </a:pPr>
            <a:r>
              <a:rPr sz="1050" b="1">
                <a:solidFill>
                  <a:srgbClr val="0C1A33"/>
                </a:solidFill>
                <a:latin typeface="Segoe UI"/>
              </a:rPr>
              <a:t>E-posta ekleri de kontrol ediliyor mu?</a:t>
            </a:r>
          </a:p>
          <a:p>
            <a:pPr algn="l">
              <a:lnSpc>
                <a:spcPct val="95000"/>
              </a:lnSpc>
            </a:pPr>
            <a:r>
              <a:rPr sz="860" b="0">
                <a:solidFill>
                  <a:srgbClr val="5A6B85"/>
                </a:solidFill>
                <a:latin typeface="Segoe UI"/>
              </a:rPr>
              <a:t>Evet — gönderim sırasında ekler politikayla denetlenir ve etiketlenebilir; dış ve iç gönderim için zorunlu etiketleme ayrı ayrı yapılandırılır.</a:t>
            </a:r>
          </a:p>
          <a:p>
            <a:pPr algn="l">
              <a:lnSpc>
                <a:spcPct val="95000"/>
              </a:lnSpc>
            </a:pPr>
            <a:r>
              <a:rPr sz="1050" b="1">
                <a:solidFill>
                  <a:srgbClr val="0C1A33"/>
                </a:solidFill>
                <a:latin typeface="Segoe UI"/>
              </a:rPr>
              <a:t>Dosya şifreleme var mı?</a:t>
            </a:r>
          </a:p>
          <a:p>
            <a:pPr algn="l">
              <a:lnSpc>
                <a:spcPct val="95000"/>
              </a:lnSpc>
            </a:pPr>
            <a:r>
              <a:rPr sz="860" b="0">
                <a:solidFill>
                  <a:srgbClr val="5A6B85"/>
                </a:solidFill>
                <a:latin typeface="Segoe UI"/>
              </a:rPr>
              <a:t>Evet — sağ tık menüsünden Veriket Dosya Şifreleme: parola koruması, kullanıcı ekleme ve isteğe bağlı orijinali silme seçenekleriyle.</a:t>
            </a:r>
          </a:p>
          <a:p>
            <a:pPr algn="l">
              <a:lnSpc>
                <a:spcPct val="95000"/>
              </a:lnSpc>
            </a:pPr>
            <a:r>
              <a:rPr sz="1050" b="1">
                <a:solidFill>
                  <a:srgbClr val="0C1A33"/>
                </a:solidFill>
                <a:latin typeface="Segoe UI"/>
              </a:rPr>
              <a:t>Başka araçların etiketleriyle çalışır mı?</a:t>
            </a:r>
          </a:p>
          <a:p>
            <a:pPr algn="l">
              <a:lnSpc>
                <a:spcPct val="95000"/>
              </a:lnSpc>
            </a:pPr>
            <a:r>
              <a:rPr sz="860" b="0">
                <a:solidFill>
                  <a:srgbClr val="5A6B85"/>
                </a:solidFill>
                <a:latin typeface="Segoe UI"/>
              </a:rPr>
              <a:t>Evet — etiketler açık meta veri alanlarına yazılır; konsolda diğer araçların meta veri alanları eşlenebilir. DLP, ERM ve CASB ürünleri etiketi okuyabilir.</a:t>
            </a:r>
          </a:p>
          <a:p>
            <a:pPr algn="l">
              <a:lnSpc>
                <a:spcPct val="95000"/>
              </a:lnSpc>
            </a:pPr>
            <a:r>
              <a:rPr sz="1050" b="1">
                <a:solidFill>
                  <a:srgbClr val="0C1A33"/>
                </a:solidFill>
                <a:latin typeface="Segoe UI"/>
              </a:rPr>
              <a:t>Pardus ve Zimbra desteği yerleşik mi?</a:t>
            </a:r>
          </a:p>
          <a:p>
            <a:pPr algn="l">
              <a:lnSpc>
                <a:spcPct val="95000"/>
              </a:lnSpc>
            </a:pPr>
            <a:r>
              <a:rPr sz="860" b="0">
                <a:solidFill>
                  <a:srgbClr val="5A6B85"/>
                </a:solidFill>
                <a:latin typeface="Segoe UI"/>
              </a:rPr>
              <a:t>Evet — Pardus masaüstünde ajan, Zimbra'da e-posta sınıflandırma yerleşiktir; kamu ve savunma projelerinde sahada kullanılır.</a:t>
            </a:r>
          </a:p>
          <a:p>
            <a:pPr algn="l">
              <a:lnSpc>
                <a:spcPct val="95000"/>
              </a:lnSpc>
            </a:pPr>
            <a:r>
              <a:rPr sz="1050" b="1">
                <a:solidFill>
                  <a:srgbClr val="0C1A33"/>
                </a:solidFill>
                <a:latin typeface="Segoe UI"/>
              </a:rPr>
              <a:t>PoC nasıl ilerler?</a:t>
            </a:r>
          </a:p>
          <a:p>
            <a:pPr algn="l">
              <a:lnSpc>
                <a:spcPct val="95000"/>
              </a:lnSpc>
            </a:pPr>
            <a:r>
              <a:rPr sz="860" b="0">
                <a:solidFill>
                  <a:srgbClr val="5A6B85"/>
                </a:solidFill>
                <a:latin typeface="Segoe UI"/>
              </a:rPr>
              <a:t>Tipik iki haftalık PoC: kapsam ve politika seçimi, pilot gruba ajan dağıtımı, örnek veriyle etiketleme ve rapor çıktılarının birlikte değerlendirilmesi.</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28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KULLANIM SENARYOLARI</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Gerçek Senaryolar, Platforma Eşlenmiş</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Toplantıdaki ihtiyaca en yakın senaryoyu seçin — her biri ilgili ürün bölümüne ve tam senaryo sayfasına bağlanır.</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29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POC VE SONRAKI ADIMLAR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Toplantıdan Ölçülebilir Kanıta</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En güçlü kapanış somut bir sonraki adımdır. Tipik yol: verileriniz ve politikalarınız üzerinde kapsamı belirlenmiş bir kavram kanıtı (PoC) , bir teknik değerlendirme toplantısı veya ücretsiz self servis araçlarla uygulamalı bir başlangıç.</a:t>
            </a:r>
          </a:p>
        </p:txBody>
      </p:sp>
      <p:sp>
        <p:nvSpPr>
          <p:cNvPr id="11" name="Rounded Rectangle 10"/>
          <p:cNvSpPr/>
          <p:nvPr/>
        </p:nvSpPr>
        <p:spPr>
          <a:xfrm>
            <a:off x="502920" y="23042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Kavram kanıtı (PoC)</a:t>
            </a:r>
          </a:p>
          <a:p>
            <a:pPr algn="l">
              <a:lnSpc>
                <a:spcPct val="95000"/>
              </a:lnSpc>
            </a:pPr>
            <a:r>
              <a:rPr sz="950" b="0">
                <a:solidFill>
                  <a:srgbClr val="5A6B85"/>
                </a:solidFill>
                <a:latin typeface="Segoe UI"/>
              </a:rPr>
              <a:t>Kanallarınıza, veri türlerinize ve başarı kriterlerinize göre kapsamlandırılır — iletişim sayfasından talep edin.</a:t>
            </a:r>
          </a:p>
        </p:txBody>
      </p:sp>
      <p:sp>
        <p:nvSpPr>
          <p:cNvPr id="13" name="Rounded Rectangle 12"/>
          <p:cNvSpPr/>
          <p:nvPr/>
        </p:nvSpPr>
        <p:spPr>
          <a:xfrm>
            <a:off x="502920" y="32186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Teknik toplantı</a:t>
            </a:r>
          </a:p>
          <a:p>
            <a:pPr algn="l">
              <a:lnSpc>
                <a:spcPct val="95000"/>
              </a:lnSpc>
            </a:pPr>
            <a:r>
              <a:rPr sz="950" b="0">
                <a:solidFill>
                  <a:srgbClr val="5A6B85"/>
                </a:solidFill>
                <a:latin typeface="Segoe UI"/>
              </a:rPr>
              <a:t>Siberson mühendisleriyle mimari, gereksinim ve entegrasyon soruları.</a:t>
            </a:r>
          </a:p>
        </p:txBody>
      </p:sp>
      <p:sp>
        <p:nvSpPr>
          <p:cNvPr id="15" name="Rounded Rectangle 14"/>
          <p:cNvSpPr/>
          <p:nvPr/>
        </p:nvSpPr>
        <p:spPr>
          <a:xfrm>
            <a:off x="502920" y="41330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Bugün ücretsiz araçlar</a:t>
            </a:r>
          </a:p>
          <a:p>
            <a:pPr algn="l">
              <a:lnSpc>
                <a:spcPct val="95000"/>
              </a:lnSpc>
            </a:pPr>
            <a:r>
              <a:rPr sz="950" b="0">
                <a:solidFill>
                  <a:srgbClr val="5A6B85"/>
                </a:solidFill>
                <a:latin typeface="Segoe UI"/>
              </a:rPr>
              <a:t>Herhangi bir taahhütten önce tarafsız DLP Testini çalıştırın veya Veri Risk Skorunuzu alın.</a:t>
            </a:r>
          </a:p>
        </p:txBody>
      </p:sp>
      <p:sp>
        <p:nvSpPr>
          <p:cNvPr id="17" name="Rounded Rectangle 16"/>
          <p:cNvSpPr/>
          <p:nvPr/>
        </p:nvSpPr>
        <p:spPr>
          <a:xfrm>
            <a:off x="502920" y="50474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İş ortaklığı</a:t>
            </a:r>
          </a:p>
          <a:p>
            <a:pPr algn="l">
              <a:lnSpc>
                <a:spcPct val="95000"/>
              </a:lnSpc>
            </a:pPr>
            <a:r>
              <a:rPr sz="950" b="0">
                <a:solidFill>
                  <a:srgbClr val="5A6B85"/>
                </a:solidFill>
                <a:latin typeface="Segoe UI"/>
              </a:rPr>
              <a:t>MSSP'ler ve bayiler: çok kiracılı yönetim ve kanal için kurgulanmış iş ortağı programı.</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3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ÜRÜN MIMARISI</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Yedi Sınıflandırıcı, Tek Platform</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Veriket tek bir eklenti değildir — verinin üretildiği her noktada onu karşılayan bir sınıflandırıcı modül ailesidir ; hepsi tek yönetim konsoluna ve tek politika modeline bağlanır.</a:t>
            </a:r>
          </a:p>
        </p:txBody>
      </p:sp>
      <p:sp>
        <p:nvSpPr>
          <p:cNvPr id="11" name="Rounded Rectangle 10"/>
          <p:cNvSpPr/>
          <p:nvPr/>
        </p:nvSpPr>
        <p:spPr>
          <a:xfrm>
            <a:off x="502920"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Ofis Sınıflandırıcı</a:t>
            </a:r>
          </a:p>
          <a:p>
            <a:pPr algn="l">
              <a:lnSpc>
                <a:spcPct val="95000"/>
              </a:lnSpc>
            </a:pPr>
            <a:r>
              <a:rPr sz="950" b="0">
                <a:solidFill>
                  <a:srgbClr val="5A6B85"/>
                </a:solidFill>
                <a:latin typeface="Segoe UI"/>
              </a:rPr>
              <a:t>Word, Excel ve PowerPoint içinde, belge oluşturulup düzenlenirken etiketler.</a:t>
            </a:r>
          </a:p>
        </p:txBody>
      </p:sp>
      <p:sp>
        <p:nvSpPr>
          <p:cNvPr id="13" name="Rounded Rectangle 12"/>
          <p:cNvSpPr/>
          <p:nvPr/>
        </p:nvSpPr>
        <p:spPr>
          <a:xfrm>
            <a:off x="502920"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Dosya Sınıflandırıcı</a:t>
            </a:r>
          </a:p>
          <a:p>
            <a:pPr algn="l">
              <a:lnSpc>
                <a:spcPct val="95000"/>
              </a:lnSpc>
            </a:pPr>
            <a:r>
              <a:rPr sz="950" b="0">
                <a:solidFill>
                  <a:srgbClr val="5A6B85"/>
                </a:solidFill>
                <a:latin typeface="Segoe UI"/>
              </a:rPr>
              <a:t>Sunucu ve paylaşımlardaki her dosya türünü sınıflandırır — klasör bazında toplu işlem dahil.</a:t>
            </a:r>
          </a:p>
        </p:txBody>
      </p:sp>
      <p:sp>
        <p:nvSpPr>
          <p:cNvPr id="15" name="Rounded Rectangle 14"/>
          <p:cNvSpPr/>
          <p:nvPr/>
        </p:nvSpPr>
        <p:spPr>
          <a:xfrm>
            <a:off x="502920"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Mobil Sınıflandırıcı</a:t>
            </a:r>
          </a:p>
          <a:p>
            <a:pPr algn="l">
              <a:lnSpc>
                <a:spcPct val="95000"/>
              </a:lnSpc>
            </a:pPr>
            <a:r>
              <a:rPr sz="950" b="0">
                <a:solidFill>
                  <a:srgbClr val="5A6B85"/>
                </a:solidFill>
                <a:latin typeface="Segoe UI"/>
              </a:rPr>
              <a:t>Aynı etiket ve politikayı mobil platformlara taşır.</a:t>
            </a:r>
          </a:p>
        </p:txBody>
      </p:sp>
      <p:sp>
        <p:nvSpPr>
          <p:cNvPr id="17" name="Rounded Rectangle 16"/>
          <p:cNvSpPr/>
          <p:nvPr/>
        </p:nvSpPr>
        <p:spPr>
          <a:xfrm>
            <a:off x="502920" y="50474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CAD Sınıflandırıcı</a:t>
            </a:r>
          </a:p>
          <a:p>
            <a:pPr algn="l">
              <a:lnSpc>
                <a:spcPct val="95000"/>
              </a:lnSpc>
            </a:pPr>
            <a:r>
              <a:rPr sz="950" b="0">
                <a:solidFill>
                  <a:srgbClr val="5A6B85"/>
                </a:solidFill>
                <a:latin typeface="Segoe UI"/>
              </a:rPr>
              <a:t>Teknik çizimleri etiketler — AutoCAD ve mühendislik formatları.</a:t>
            </a:r>
          </a:p>
        </p:txBody>
      </p:sp>
      <p:sp>
        <p:nvSpPr>
          <p:cNvPr id="19" name="Rounded Rectangle 18"/>
          <p:cNvSpPr/>
          <p:nvPr/>
        </p:nvSpPr>
        <p:spPr>
          <a:xfrm>
            <a:off x="6159855" y="23042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287871" y="23591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Masaüstü Sınıflandırıcı</a:t>
            </a:r>
          </a:p>
          <a:p>
            <a:pPr algn="l">
              <a:lnSpc>
                <a:spcPct val="95000"/>
              </a:lnSpc>
            </a:pPr>
            <a:r>
              <a:rPr sz="950" b="0">
                <a:solidFill>
                  <a:srgbClr val="5A6B85"/>
                </a:solidFill>
                <a:latin typeface="Segoe UI"/>
              </a:rPr>
              <a:t>Uç noktada oluşturma, kopyalama ve indirme anında otomatik sınıflandırma.</a:t>
            </a:r>
          </a:p>
        </p:txBody>
      </p:sp>
      <p:sp>
        <p:nvSpPr>
          <p:cNvPr id="21" name="Rounded Rectangle 20"/>
          <p:cNvSpPr/>
          <p:nvPr/>
        </p:nvSpPr>
        <p:spPr>
          <a:xfrm>
            <a:off x="6159855" y="32186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287871" y="32735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SharePoint Sınıflandırıcı</a:t>
            </a:r>
          </a:p>
          <a:p>
            <a:pPr algn="l">
              <a:lnSpc>
                <a:spcPct val="95000"/>
              </a:lnSpc>
            </a:pPr>
            <a:r>
              <a:rPr sz="950" b="0">
                <a:solidFill>
                  <a:srgbClr val="5A6B85"/>
                </a:solidFill>
                <a:latin typeface="Segoe UI"/>
              </a:rPr>
              <a:t>SharePoint ve OneDrive depolarını durağan hâlde kapsar.</a:t>
            </a:r>
          </a:p>
        </p:txBody>
      </p:sp>
      <p:sp>
        <p:nvSpPr>
          <p:cNvPr id="23" name="Rounded Rectangle 22"/>
          <p:cNvSpPr/>
          <p:nvPr/>
        </p:nvSpPr>
        <p:spPr>
          <a:xfrm>
            <a:off x="6159855" y="4133088"/>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287871" y="4187952"/>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E-posta Sınıflandırıcı</a:t>
            </a:r>
          </a:p>
          <a:p>
            <a:pPr algn="l">
              <a:lnSpc>
                <a:spcPct val="95000"/>
              </a:lnSpc>
            </a:pPr>
            <a:r>
              <a:rPr sz="950" b="0">
                <a:solidFill>
                  <a:srgbClr val="5A6B85"/>
                </a:solidFill>
                <a:latin typeface="Segoe UI"/>
              </a:rPr>
              <a:t>Outlook ve OWA'da gönderim öncesi etiketleme; ek içerik taramasıyla.</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30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ÜCRETSIZ ARAÇLAR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Riskinizi Bugün Ölçün</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Sunum bitti — şimdi kendi ortamınıza bakın. İki ücretsiz araç, tarayıcınızda dakikalar içinde somut bir tablo çıkarır.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4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DEĞER</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Bunun İşe Kazandırdıkları</a:t>
            </a:r>
          </a:p>
        </p:txBody>
      </p:sp>
      <p:sp>
        <p:nvSpPr>
          <p:cNvPr id="10" name="Rounded Rectangle 9"/>
          <p:cNvSpPr/>
          <p:nvPr/>
        </p:nvSpPr>
        <p:spPr>
          <a:xfrm>
            <a:off x="502920"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0936"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Daha düşük sızıntı riski</a:t>
            </a:r>
          </a:p>
          <a:p>
            <a:pPr algn="l">
              <a:lnSpc>
                <a:spcPct val="95000"/>
              </a:lnSpc>
            </a:pPr>
            <a:r>
              <a:rPr sz="950" b="0">
                <a:solidFill>
                  <a:srgbClr val="5A6B85"/>
                </a:solidFill>
                <a:latin typeface="Segoe UI"/>
              </a:rPr>
              <a:t>Veri daha az çıkar; çıkarsa da asla fark edilmeden çıkmaz.</a:t>
            </a:r>
          </a:p>
        </p:txBody>
      </p:sp>
      <p:sp>
        <p:nvSpPr>
          <p:cNvPr id="12" name="Rounded Rectangle 11"/>
          <p:cNvSpPr/>
          <p:nvPr/>
        </p:nvSpPr>
        <p:spPr>
          <a:xfrm>
            <a:off x="502920"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Daha etkili DLP</a:t>
            </a:r>
          </a:p>
          <a:p>
            <a:pPr algn="l">
              <a:lnSpc>
                <a:spcPct val="95000"/>
              </a:lnSpc>
            </a:pPr>
            <a:r>
              <a:rPr sz="950" b="0">
                <a:solidFill>
                  <a:srgbClr val="5A6B85"/>
                </a:solidFill>
                <a:latin typeface="Segoe UI"/>
              </a:rPr>
              <a:t>Etiketler, sonraki her güvenlik kontrolünü keskinleştirir.</a:t>
            </a:r>
          </a:p>
        </p:txBody>
      </p:sp>
      <p:sp>
        <p:nvSpPr>
          <p:cNvPr id="14" name="Rounded Rectangle 13"/>
          <p:cNvSpPr/>
          <p:nvPr/>
        </p:nvSpPr>
        <p:spPr>
          <a:xfrm>
            <a:off x="502920"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936"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Daha düşük depolama maliyeti</a:t>
            </a:r>
          </a:p>
          <a:p>
            <a:pPr algn="l">
              <a:lnSpc>
                <a:spcPct val="95000"/>
              </a:lnSpc>
            </a:pPr>
            <a:r>
              <a:rPr sz="950" b="0">
                <a:solidFill>
                  <a:srgbClr val="5A6B85"/>
                </a:solidFill>
                <a:latin typeface="Segoe UI"/>
              </a:rPr>
              <a:t>Verinin ne olduğunu bilmek, onu yönetip ayıklamayı mümkün kılar.</a:t>
            </a:r>
          </a:p>
        </p:txBody>
      </p:sp>
      <p:sp>
        <p:nvSpPr>
          <p:cNvPr id="16" name="Rounded Rectangle 15"/>
          <p:cNvSpPr/>
          <p:nvPr/>
        </p:nvSpPr>
        <p:spPr>
          <a:xfrm>
            <a:off x="6159855" y="19751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287871" y="20299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Kullanıcı farkındalığı</a:t>
            </a:r>
          </a:p>
          <a:p>
            <a:pPr algn="l">
              <a:lnSpc>
                <a:spcPct val="95000"/>
              </a:lnSpc>
            </a:pPr>
            <a:r>
              <a:rPr sz="950" b="0">
                <a:solidFill>
                  <a:srgbClr val="5A6B85"/>
                </a:solidFill>
                <a:latin typeface="Segoe UI"/>
              </a:rPr>
              <a:t>Çalışanlar veri korumayı aşmak yerine ona katılır.</a:t>
            </a:r>
          </a:p>
        </p:txBody>
      </p:sp>
      <p:sp>
        <p:nvSpPr>
          <p:cNvPr id="18" name="Rounded Rectangle 17"/>
          <p:cNvSpPr/>
          <p:nvPr/>
        </p:nvSpPr>
        <p:spPr>
          <a:xfrm>
            <a:off x="6159855" y="28895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287871" y="29443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Regülasyon uyumu</a:t>
            </a:r>
          </a:p>
          <a:p>
            <a:pPr algn="l">
              <a:lnSpc>
                <a:spcPct val="95000"/>
              </a:lnSpc>
            </a:pPr>
            <a:r>
              <a:rPr sz="950" b="0">
                <a:solidFill>
                  <a:srgbClr val="5A6B85"/>
                </a:solidFill>
                <a:latin typeface="Segoe UI"/>
              </a:rPr>
              <a:t>KVKK, ISO 27001 ve PCI DSS sınıflandırma gereksinimlerini destekler.</a:t>
            </a:r>
          </a:p>
        </p:txBody>
      </p:sp>
      <p:sp>
        <p:nvSpPr>
          <p:cNvPr id="20" name="Rounded Rectangle 19"/>
          <p:cNvSpPr/>
          <p:nvPr/>
        </p:nvSpPr>
        <p:spPr>
          <a:xfrm>
            <a:off x="6159855" y="3803904"/>
            <a:ext cx="5528919"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287871" y="3858768"/>
            <a:ext cx="5272887"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İhlal raporlama</a:t>
            </a:r>
          </a:p>
          <a:p>
            <a:pPr algn="l">
              <a:lnSpc>
                <a:spcPct val="95000"/>
              </a:lnSpc>
            </a:pPr>
            <a:r>
              <a:rPr sz="950" b="0">
                <a:solidFill>
                  <a:srgbClr val="5A6B85"/>
                </a:solidFill>
                <a:latin typeface="Segoe UI"/>
              </a:rPr>
              <a:t>Ayrıntılı loglama, olayları raporlanabilir kanıta çevirir.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5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UYUM</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Regülasyonlar 'Yapsak Mı' Diye Sormaz — 'Nasıl' Diye Sorar</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Sınıflandırma bir tercih değil: KVKK, GDPR ve ISO 27001 verinin bilinmesini, etiketlenmesini ve korunmasını bekler — BDDK ve SPK gibi sektörel düzenlemeler de bunu açıkça ister. Veriket, denetçinin sorduğu kanıtı üretir: etiket, log ve rapor.</a:t>
            </a:r>
          </a:p>
        </p:txBody>
      </p:sp>
      <p:sp>
        <p:nvSpPr>
          <p:cNvPr id="11" name="Rounded Rectangle 10"/>
          <p:cNvSpPr/>
          <p:nvPr/>
        </p:nvSpPr>
        <p:spPr>
          <a:xfrm>
            <a:off x="502920" y="2304288"/>
            <a:ext cx="5510631" cy="1783080"/>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9224" y="2395728"/>
            <a:ext cx="5218023" cy="1600200"/>
          </a:xfrm>
          <a:prstGeom prst="rect">
            <a:avLst/>
          </a:prstGeom>
          <a:noFill/>
        </p:spPr>
        <p:txBody>
          <a:bodyPr wrap="square" anchor="t" lIns="0" rIns="0" tIns="0" bIns="0">
            <a:spAutoFit/>
          </a:bodyPr>
          <a:lstStyle/>
          <a:p>
            <a:pPr algn="l">
              <a:lnSpc>
                <a:spcPct val="100000"/>
              </a:lnSpc>
            </a:pPr>
            <a:r>
              <a:rPr sz="1300" b="1">
                <a:solidFill>
                  <a:srgbClr val="0C1A33"/>
                </a:solidFill>
                <a:latin typeface="Segoe UI"/>
              </a:rPr>
              <a:t>KVKK</a:t>
            </a:r>
          </a:p>
          <a:p>
            <a:pPr algn="l">
              <a:lnSpc>
                <a:spcPct val="100000"/>
              </a:lnSpc>
            </a:pPr>
            <a:r>
              <a:rPr sz="950" b="1">
                <a:solidFill>
                  <a:srgbClr val="1664FE"/>
                </a:solidFill>
                <a:latin typeface="Segoe UI"/>
              </a:rPr>
              <a:t>Md. 4 · Md. 6 · Md. 7 · Md. 12</a:t>
            </a:r>
          </a:p>
          <a:p>
            <a:pPr algn="l">
              <a:lnSpc>
                <a:spcPct val="100000"/>
              </a:lnSpc>
            </a:pPr>
            <a:r>
              <a:rPr sz="950" b="0">
                <a:solidFill>
                  <a:srgbClr val="5A6B85"/>
                </a:solidFill>
                <a:latin typeface="Segoe UI"/>
              </a:rPr>
              <a:t>İki eksenli etiket, kişisel ve özel nitelikli veriyi görünür kılar; saklama parametresi imha süreçlerini besler; etiket tetikli DLP, Md. 12'nin aradığı teknik tedbirin belgelenmiş kanıtıdır.</a:t>
            </a:r>
          </a:p>
        </p:txBody>
      </p:sp>
      <p:sp>
        <p:nvSpPr>
          <p:cNvPr id="13" name="Rounded Rectangle 12"/>
          <p:cNvSpPr/>
          <p:nvPr/>
        </p:nvSpPr>
        <p:spPr>
          <a:xfrm>
            <a:off x="6178143" y="2304288"/>
            <a:ext cx="5510631" cy="1783080"/>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24447" y="2395728"/>
            <a:ext cx="5218023" cy="1600200"/>
          </a:xfrm>
          <a:prstGeom prst="rect">
            <a:avLst/>
          </a:prstGeom>
          <a:noFill/>
        </p:spPr>
        <p:txBody>
          <a:bodyPr wrap="square" anchor="t" lIns="0" rIns="0" tIns="0" bIns="0">
            <a:spAutoFit/>
          </a:bodyPr>
          <a:lstStyle/>
          <a:p>
            <a:pPr algn="l">
              <a:lnSpc>
                <a:spcPct val="100000"/>
              </a:lnSpc>
            </a:pPr>
            <a:r>
              <a:rPr sz="1300" b="1">
                <a:solidFill>
                  <a:srgbClr val="0C1A33"/>
                </a:solidFill>
                <a:latin typeface="Segoe UI"/>
              </a:rPr>
              <a:t>GDPR</a:t>
            </a:r>
          </a:p>
          <a:p>
            <a:pPr algn="l">
              <a:lnSpc>
                <a:spcPct val="100000"/>
              </a:lnSpc>
            </a:pPr>
            <a:r>
              <a:rPr sz="950" b="1">
                <a:solidFill>
                  <a:srgbClr val="1664FE"/>
                </a:solidFill>
                <a:latin typeface="Segoe UI"/>
              </a:rPr>
              <a:t>Md. 5 · Md. 25 · Md. 30 · Md. 32</a:t>
            </a:r>
          </a:p>
          <a:p>
            <a:pPr algn="l">
              <a:lnSpc>
                <a:spcPct val="100000"/>
              </a:lnSpc>
            </a:pPr>
            <a:r>
              <a:rPr sz="950" b="0">
                <a:solidFill>
                  <a:srgbClr val="5A6B85"/>
                </a:solidFill>
                <a:latin typeface="Segoe UI"/>
              </a:rPr>
              <a:t>Rıza, aktarım ve saklama meta verisi tasarımdan gizliliği belgeler; envanter çıktısı Md. 30 işleme kayıtlarını besler; etiket tetikli kontroller Md. 32 işleme güvenliğini destekler.</a:t>
            </a:r>
          </a:p>
        </p:txBody>
      </p:sp>
      <p:sp>
        <p:nvSpPr>
          <p:cNvPr id="15" name="Rounded Rectangle 14"/>
          <p:cNvSpPr/>
          <p:nvPr/>
        </p:nvSpPr>
        <p:spPr>
          <a:xfrm>
            <a:off x="502920" y="4251960"/>
            <a:ext cx="5510631" cy="1783080"/>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9224" y="4343400"/>
            <a:ext cx="5218023" cy="1600200"/>
          </a:xfrm>
          <a:prstGeom prst="rect">
            <a:avLst/>
          </a:prstGeom>
          <a:noFill/>
        </p:spPr>
        <p:txBody>
          <a:bodyPr wrap="square" anchor="t" lIns="0" rIns="0" tIns="0" bIns="0">
            <a:spAutoFit/>
          </a:bodyPr>
          <a:lstStyle/>
          <a:p>
            <a:pPr algn="l">
              <a:lnSpc>
                <a:spcPct val="100000"/>
              </a:lnSpc>
            </a:pPr>
            <a:r>
              <a:rPr sz="1300" b="1">
                <a:solidFill>
                  <a:srgbClr val="0C1A33"/>
                </a:solidFill>
                <a:latin typeface="Segoe UI"/>
              </a:rPr>
              <a:t>ISO 27001:2022</a:t>
            </a:r>
          </a:p>
          <a:p>
            <a:pPr algn="l">
              <a:lnSpc>
                <a:spcPct val="100000"/>
              </a:lnSpc>
            </a:pPr>
            <a:r>
              <a:rPr sz="950" b="1">
                <a:solidFill>
                  <a:srgbClr val="1664FE"/>
                </a:solidFill>
                <a:latin typeface="Segoe UI"/>
              </a:rPr>
              <a:t>A.5.12 · A.5.13 · A.8.12</a:t>
            </a:r>
          </a:p>
          <a:p>
            <a:pPr algn="l">
              <a:lnSpc>
                <a:spcPct val="100000"/>
              </a:lnSpc>
            </a:pPr>
            <a:r>
              <a:rPr sz="950" b="0">
                <a:solidFill>
                  <a:srgbClr val="5A6B85"/>
                </a:solidFill>
                <a:latin typeface="Segoe UI"/>
              </a:rPr>
              <a:t>A.5.12 (bilginin sınıflandırılması) ve A.5.13 (etiketleme) kontrollerini doğrudan, A.8.12'yi (veri sızıntısı önleme) etiket tetikli aksiyonlarla karşılar.</a:t>
            </a:r>
          </a:p>
        </p:txBody>
      </p:sp>
      <p:sp>
        <p:nvSpPr>
          <p:cNvPr id="17" name="Rounded Rectangle 16"/>
          <p:cNvSpPr/>
          <p:nvPr/>
        </p:nvSpPr>
        <p:spPr>
          <a:xfrm>
            <a:off x="6178143" y="4251960"/>
            <a:ext cx="5510631" cy="1783080"/>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24447" y="4343400"/>
            <a:ext cx="5218023" cy="1600200"/>
          </a:xfrm>
          <a:prstGeom prst="rect">
            <a:avLst/>
          </a:prstGeom>
          <a:noFill/>
        </p:spPr>
        <p:txBody>
          <a:bodyPr wrap="square" anchor="t" lIns="0" rIns="0" tIns="0" bIns="0">
            <a:spAutoFit/>
          </a:bodyPr>
          <a:lstStyle/>
          <a:p>
            <a:pPr algn="l">
              <a:lnSpc>
                <a:spcPct val="100000"/>
              </a:lnSpc>
            </a:pPr>
            <a:r>
              <a:rPr sz="1300" b="1">
                <a:solidFill>
                  <a:srgbClr val="0C1A33"/>
                </a:solidFill>
                <a:latin typeface="Segoe UI"/>
              </a:rPr>
              <a:t>NIST CSF 2.0</a:t>
            </a:r>
          </a:p>
          <a:p>
            <a:pPr algn="l">
              <a:lnSpc>
                <a:spcPct val="100000"/>
              </a:lnSpc>
            </a:pPr>
            <a:r>
              <a:rPr sz="950" b="1">
                <a:solidFill>
                  <a:srgbClr val="1664FE"/>
                </a:solidFill>
                <a:latin typeface="Segoe UI"/>
              </a:rPr>
              <a:t>Identify · Protect · Detect</a:t>
            </a:r>
          </a:p>
          <a:p>
            <a:pPr algn="l">
              <a:lnSpc>
                <a:spcPct val="100000"/>
              </a:lnSpc>
            </a:pPr>
            <a:r>
              <a:rPr sz="950" b="0">
                <a:solidFill>
                  <a:srgbClr val="5A6B85"/>
                </a:solidFill>
                <a:latin typeface="Segoe UI"/>
              </a:rPr>
              <a:t>Veri envanteri Identify'ı, etiket tetikli koruma Protect'i, olay logları Detect'i besler — denetim anında izlenebilir kanıt.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6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TAKSONOMI</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İnsanların Gerçekten Anladığı Bir Etiket Modeli</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Önemli olan kaç etiketiniz olduğu değil; etiketlerin kurum genelinde tutarlı, anlaşılır ve uygulanabilir olmasıdır. Tipik bir dört seviyeli şema ve her seviyenin paylaşım açısından anlamı:</a:t>
            </a:r>
          </a:p>
        </p:txBody>
      </p:sp>
      <p:sp>
        <p:nvSpPr>
          <p:cNvPr id="11" name="Rounded Rectangle 10"/>
          <p:cNvSpPr/>
          <p:nvPr/>
        </p:nvSpPr>
        <p:spPr>
          <a:xfrm>
            <a:off x="502920" y="23042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Genel (Public)</a:t>
            </a:r>
          </a:p>
          <a:p>
            <a:pPr algn="l">
              <a:lnSpc>
                <a:spcPct val="95000"/>
              </a:lnSpc>
            </a:pPr>
            <a:r>
              <a:rPr sz="950" b="0">
                <a:solidFill>
                  <a:srgbClr val="5A6B85"/>
                </a:solidFill>
                <a:latin typeface="Segoe UI"/>
              </a:rPr>
              <a:t>Dışarıyla paylaşılması sakınca doğurmayan bilgi — kamuya açık belgeler, basın bültenleri, broşürler.</a:t>
            </a:r>
          </a:p>
        </p:txBody>
      </p:sp>
      <p:sp>
        <p:nvSpPr>
          <p:cNvPr id="13" name="Rounded Rectangle 12"/>
          <p:cNvSpPr/>
          <p:nvPr/>
        </p:nvSpPr>
        <p:spPr>
          <a:xfrm>
            <a:off x="502920" y="32186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Kuruma Özel (Internal)</a:t>
            </a:r>
          </a:p>
          <a:p>
            <a:pPr algn="l">
              <a:lnSpc>
                <a:spcPct val="95000"/>
              </a:lnSpc>
            </a:pPr>
            <a:r>
              <a:rPr sz="950" b="0">
                <a:solidFill>
                  <a:srgbClr val="5A6B85"/>
                </a:solidFill>
                <a:latin typeface="Segoe UI"/>
              </a:rPr>
              <a:t>Çalışanlarla sınırlı bilgi — süreç dokümanları, operasyonel raporlar, kurum içi yazışmalar.</a:t>
            </a:r>
          </a:p>
        </p:txBody>
      </p:sp>
      <p:sp>
        <p:nvSpPr>
          <p:cNvPr id="15" name="Rounded Rectangle 14"/>
          <p:cNvSpPr/>
          <p:nvPr/>
        </p:nvSpPr>
        <p:spPr>
          <a:xfrm>
            <a:off x="502920" y="41330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Gizli (Confidential)</a:t>
            </a:r>
          </a:p>
          <a:p>
            <a:pPr algn="l">
              <a:lnSpc>
                <a:spcPct val="95000"/>
              </a:lnSpc>
            </a:pPr>
            <a:r>
              <a:rPr sz="950" b="0">
                <a:solidFill>
                  <a:srgbClr val="5A6B85"/>
                </a:solidFill>
                <a:latin typeface="Segoe UI"/>
              </a:rPr>
              <a:t>Yetkisiz paylaşımı kurumsal risk yaratır — kişisel veri içeren raporlar, finansal belgeler, sözleşmeler.</a:t>
            </a:r>
          </a:p>
        </p:txBody>
      </p:sp>
      <p:sp>
        <p:nvSpPr>
          <p:cNvPr id="17" name="Rounded Rectangle 16"/>
          <p:cNvSpPr/>
          <p:nvPr/>
        </p:nvSpPr>
        <p:spPr>
          <a:xfrm>
            <a:off x="502920" y="50474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Çok Gizli (Top Secret)</a:t>
            </a:r>
          </a:p>
          <a:p>
            <a:pPr algn="l">
              <a:lnSpc>
                <a:spcPct val="95000"/>
              </a:lnSpc>
            </a:pPr>
            <a:r>
              <a:rPr sz="950" b="0">
                <a:solidFill>
                  <a:srgbClr val="5A6B85"/>
                </a:solidFill>
                <a:latin typeface="Segoe UI"/>
              </a:rPr>
              <a:t>Stratejik, kritik veya yüksek hassasiyetli — güvenlik mimarileri, kritik altyapı belgeleri.</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7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TAKSONOMI</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Tek Eksen Değil, İki Eksen</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Veriket, güvenlik hassasiyetini ve kişisel veri hassasiyetini ayırır; çünkü KVKK ve GDPR yükümlülükleri tek bir gizlilik merdivenine tam oturmaz. Bir belge güvenlik açısından “Kuruma Özel” olup yine de özel nitelikli kişisel veri taşıyabilir.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8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DENEYIM</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Kullanıcı Kontrolün Parçası Hâline Gelir</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Sınıflandırma yalnızca metadata değil, davranış değiştirir. Etiketleme anı, kullanıcının elindeki verinin ne olduğunu fark ettiği andır — bu yüzden tek bir DLP kuralı çalışmadan önce bile yanlış paylaşım azalır.</a:t>
            </a:r>
          </a:p>
        </p:txBody>
      </p:sp>
      <p:sp>
        <p:nvSpPr>
          <p:cNvPr id="11" name="Rounded Rectangle 10"/>
          <p:cNvSpPr/>
          <p:nvPr/>
        </p:nvSpPr>
        <p:spPr>
          <a:xfrm>
            <a:off x="502920" y="23042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Hassasiyeti görür</a:t>
            </a:r>
          </a:p>
          <a:p>
            <a:pPr algn="l">
              <a:lnSpc>
                <a:spcPct val="95000"/>
              </a:lnSpc>
            </a:pPr>
            <a:r>
              <a:rPr sz="950" b="0">
                <a:solidFill>
                  <a:srgbClr val="5A6B85"/>
                </a:solidFill>
                <a:latin typeface="Segoe UI"/>
              </a:rPr>
              <a:t>Belge açıldığı anda etiket ve görsel işaret karşısına çıkar.</a:t>
            </a:r>
          </a:p>
        </p:txBody>
      </p:sp>
      <p:sp>
        <p:nvSpPr>
          <p:cNvPr id="13" name="Rounded Rectangle 12"/>
          <p:cNvSpPr/>
          <p:nvPr/>
        </p:nvSpPr>
        <p:spPr>
          <a:xfrm>
            <a:off x="502920" y="32186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Doğru etiketi seçer</a:t>
            </a:r>
          </a:p>
          <a:p>
            <a:pPr algn="l">
              <a:lnSpc>
                <a:spcPct val="95000"/>
              </a:lnSpc>
            </a:pPr>
            <a:r>
              <a:rPr sz="950" b="0">
                <a:solidFill>
                  <a:srgbClr val="5A6B85"/>
                </a:solidFill>
                <a:latin typeface="Segoe UI"/>
              </a:rPr>
              <a:t>Veriket politikadan ve içerikten önerir; kullanıcı onaylar — bilinçli sınıflandırma.</a:t>
            </a:r>
          </a:p>
        </p:txBody>
      </p:sp>
      <p:sp>
        <p:nvSpPr>
          <p:cNvPr id="15" name="Rounded Rectangle 14"/>
          <p:cNvSpPr/>
          <p:nvPr/>
        </p:nvSpPr>
        <p:spPr>
          <a:xfrm>
            <a:off x="502920" y="41330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30936" y="41879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Bilinçli paylaşır</a:t>
            </a:r>
          </a:p>
          <a:p>
            <a:pPr algn="l">
              <a:lnSpc>
                <a:spcPct val="95000"/>
              </a:lnSpc>
            </a:pPr>
            <a:r>
              <a:rPr sz="950" b="0">
                <a:solidFill>
                  <a:srgbClr val="5A6B85"/>
                </a:solidFill>
                <a:latin typeface="Segoe UI"/>
              </a:rPr>
              <a:t>Hassasiyet farkındalığı, mesaj çıkmadan hemen önce devreye girer.</a:t>
            </a:r>
          </a:p>
        </p:txBody>
      </p:sp>
      <p:sp>
        <p:nvSpPr>
          <p:cNvPr id="17" name="Rounded Rectangle 16"/>
          <p:cNvSpPr/>
          <p:nvPr/>
        </p:nvSpPr>
        <p:spPr>
          <a:xfrm>
            <a:off x="502920" y="50474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0936" y="51023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Yanlış paylaşım azalır</a:t>
            </a:r>
          </a:p>
          <a:p>
            <a:pPr algn="l">
              <a:lnSpc>
                <a:spcPct val="95000"/>
              </a:lnSpc>
            </a:pPr>
            <a:r>
              <a:rPr sz="950" b="0">
                <a:solidFill>
                  <a:srgbClr val="5A6B85"/>
                </a:solidFill>
                <a:latin typeface="Segoe UI"/>
              </a:rPr>
              <a:t>İnsan ve sistem aynı bağlamda çalışır — sürdürülebilir bir kontrol, bir çekişme değil.</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pic>
        <p:nvPicPr>
          <p:cNvPr id="2" name="Picture 1" descr="siberson.png"/>
          <p:cNvPicPr>
            <a:picLocks noChangeAspect="1"/>
          </p:cNvPicPr>
          <p:nvPr/>
        </p:nvPicPr>
        <p:blipFill>
          <a:blip r:embed="rId2"/>
          <a:stretch>
            <a:fillRect/>
          </a:stretch>
        </p:blipFill>
        <p:spPr>
          <a:xfrm>
            <a:off x="502920" y="284293"/>
            <a:ext cx="1417320" cy="391534"/>
          </a:xfrm>
          <a:prstGeom prst="rect">
            <a:avLst/>
          </a:prstGeom>
        </p:spPr>
      </p:pic>
      <p:pic>
        <p:nvPicPr>
          <p:cNvPr id="3" name="Picture 2" descr="veriket.png"/>
          <p:cNvPicPr>
            <a:picLocks noChangeAspect="1"/>
          </p:cNvPicPr>
          <p:nvPr/>
        </p:nvPicPr>
        <p:blipFill>
          <a:blip r:embed="rId3"/>
          <a:stretch>
            <a:fillRect/>
          </a:stretch>
        </p:blipFill>
        <p:spPr>
          <a:xfrm>
            <a:off x="10317175" y="282035"/>
            <a:ext cx="1371600" cy="396049"/>
          </a:xfrm>
          <a:prstGeom prst="rect">
            <a:avLst/>
          </a:prstGeom>
        </p:spPr>
      </p:pic>
      <p:cxnSp>
        <p:nvCxnSpPr>
          <p:cNvPr id="4" name="Connector 3"/>
          <p:cNvCxnSpPr/>
          <p:nvPr/>
        </p:nvCxnSpPr>
        <p:spPr>
          <a:xfrm>
            <a:off x="502920" y="84124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502920" y="6510528"/>
            <a:ext cx="11185855" cy="0"/>
          </a:xfrm>
          <a:prstGeom prst="line">
            <a:avLst/>
          </a:prstGeom>
          <a:ln w="11430">
            <a:solidFill>
              <a:srgbClr val="E3E9F2"/>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502920" y="6556248"/>
            <a:ext cx="10454335" cy="274320"/>
          </a:xfrm>
          <a:prstGeom prst="rect">
            <a:avLst/>
          </a:prstGeom>
          <a:noFill/>
        </p:spPr>
        <p:txBody>
          <a:bodyPr wrap="square" anchor="t" lIns="0" rIns="0" tIns="0" bIns="0">
            <a:spAutoFit/>
          </a:bodyPr>
          <a:lstStyle/>
          <a:p>
            <a:pPr algn="ctr">
              <a:lnSpc>
                <a:spcPct val="100000"/>
              </a:lnSpc>
            </a:pPr>
            <a:r>
              <a:rPr sz="900" b="0">
                <a:solidFill>
                  <a:srgbClr val="5A6B85"/>
                </a:solidFill>
                <a:latin typeface="Segoe UI"/>
              </a:rPr>
              <a:t>siberson.com   ·   info@siberson.com</a:t>
            </a:r>
          </a:p>
        </p:txBody>
      </p:sp>
      <p:sp>
        <p:nvSpPr>
          <p:cNvPr id="7" name="TextBox 6"/>
          <p:cNvSpPr txBox="1"/>
          <p:nvPr/>
        </p:nvSpPr>
        <p:spPr>
          <a:xfrm>
            <a:off x="10957255" y="6556248"/>
            <a:ext cx="731520" cy="274320"/>
          </a:xfrm>
          <a:prstGeom prst="rect">
            <a:avLst/>
          </a:prstGeom>
          <a:noFill/>
        </p:spPr>
        <p:txBody>
          <a:bodyPr wrap="square" anchor="t" lIns="0" rIns="0" tIns="0" bIns="0">
            <a:spAutoFit/>
          </a:bodyPr>
          <a:lstStyle/>
          <a:p>
            <a:pPr algn="r">
              <a:lnSpc>
                <a:spcPct val="100000"/>
              </a:lnSpc>
            </a:pPr>
            <a:r>
              <a:rPr sz="900" b="0">
                <a:solidFill>
                  <a:srgbClr val="5A6B85"/>
                </a:solidFill>
                <a:latin typeface="Segoe UI"/>
              </a:rPr>
              <a:t>9 / 30</a:t>
            </a:r>
          </a:p>
        </p:txBody>
      </p:sp>
      <p:sp>
        <p:nvSpPr>
          <p:cNvPr id="8" name="TextBox 7"/>
          <p:cNvSpPr txBox="1"/>
          <p:nvPr/>
        </p:nvSpPr>
        <p:spPr>
          <a:xfrm>
            <a:off x="502920" y="969264"/>
            <a:ext cx="11185855" cy="237744"/>
          </a:xfrm>
          <a:prstGeom prst="rect">
            <a:avLst/>
          </a:prstGeom>
          <a:noFill/>
        </p:spPr>
        <p:txBody>
          <a:bodyPr wrap="square" anchor="t" lIns="0" rIns="0" tIns="0" bIns="0">
            <a:spAutoFit/>
          </a:bodyPr>
          <a:lstStyle/>
          <a:p>
            <a:pPr algn="l">
              <a:lnSpc>
                <a:spcPct val="100000"/>
              </a:lnSpc>
            </a:pPr>
            <a:r>
              <a:rPr sz="1050" b="1">
                <a:solidFill>
                  <a:srgbClr val="1664FE"/>
                </a:solidFill>
                <a:latin typeface="Segoe UI"/>
              </a:rPr>
              <a:t>VERIKET VERI SINIFLANDIRMA · DENEYIM</a:t>
            </a:r>
          </a:p>
        </p:txBody>
      </p:sp>
      <p:sp>
        <p:nvSpPr>
          <p:cNvPr id="9" name="TextBox 8"/>
          <p:cNvSpPr txBox="1"/>
          <p:nvPr/>
        </p:nvSpPr>
        <p:spPr>
          <a:xfrm>
            <a:off x="502920" y="1207008"/>
            <a:ext cx="11185855" cy="475488"/>
          </a:xfrm>
          <a:prstGeom prst="rect">
            <a:avLst/>
          </a:prstGeom>
          <a:noFill/>
        </p:spPr>
        <p:txBody>
          <a:bodyPr wrap="square" anchor="t" lIns="0" rIns="0" tIns="0" bIns="0">
            <a:spAutoFit/>
          </a:bodyPr>
          <a:lstStyle/>
          <a:p>
            <a:pPr algn="l">
              <a:lnSpc>
                <a:spcPct val="100000"/>
              </a:lnSpc>
            </a:pPr>
            <a:r>
              <a:rPr sz="2500" b="1">
                <a:solidFill>
                  <a:srgbClr val="0C1A33"/>
                </a:solidFill>
                <a:latin typeface="Segoe UI"/>
              </a:rPr>
              <a:t>Yönlendirme Menüsü</a:t>
            </a:r>
          </a:p>
        </p:txBody>
      </p:sp>
      <p:sp>
        <p:nvSpPr>
          <p:cNvPr id="10" name="TextBox 9"/>
          <p:cNvSpPr txBox="1"/>
          <p:nvPr/>
        </p:nvSpPr>
        <p:spPr>
          <a:xfrm>
            <a:off x="502920" y="1719072"/>
            <a:ext cx="11185855" cy="502920"/>
          </a:xfrm>
          <a:prstGeom prst="rect">
            <a:avLst/>
          </a:prstGeom>
          <a:noFill/>
        </p:spPr>
        <p:txBody>
          <a:bodyPr wrap="square" anchor="t" lIns="0" rIns="0" tIns="0" bIns="0">
            <a:spAutoFit/>
          </a:bodyPr>
          <a:lstStyle/>
          <a:p>
            <a:pPr algn="l">
              <a:lnSpc>
                <a:spcPct val="105000"/>
              </a:lnSpc>
            </a:pPr>
            <a:r>
              <a:rPr sz="1200" b="0">
                <a:solidFill>
                  <a:srgbClr val="5A6B85"/>
                </a:solidFill>
                <a:latin typeface="Segoe UI"/>
              </a:rPr>
              <a:t>Veriket, “bir etiket seç” demek yerine; politikanın ve mevzuatın ihtiyaç duyduğu her şeyi özelleştirilebilir bir yönlendirme menüsüyle tek pencerede, kaydetme veya gönderme anında toplar.</a:t>
            </a:r>
          </a:p>
        </p:txBody>
      </p:sp>
      <p:sp>
        <p:nvSpPr>
          <p:cNvPr id="11" name="Rounded Rectangle 10"/>
          <p:cNvSpPr/>
          <p:nvPr/>
        </p:nvSpPr>
        <p:spPr>
          <a:xfrm>
            <a:off x="502920" y="23042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0936" y="23591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Otomatik tespit edilenler</a:t>
            </a:r>
          </a:p>
          <a:p>
            <a:pPr algn="l">
              <a:lnSpc>
                <a:spcPct val="95000"/>
              </a:lnSpc>
            </a:pPr>
            <a:r>
              <a:rPr sz="950" b="0">
                <a:solidFill>
                  <a:srgbClr val="5A6B85"/>
                </a:solidFill>
                <a:latin typeface="Segoe UI"/>
              </a:rPr>
              <a:t>Eşleşen politika ve tespit edilen içerik kullanıcıya gösterilir; böylece öneri açıklanabilir olur.</a:t>
            </a:r>
          </a:p>
        </p:txBody>
      </p:sp>
      <p:sp>
        <p:nvSpPr>
          <p:cNvPr id="13" name="Rounded Rectangle 12"/>
          <p:cNvSpPr/>
          <p:nvPr/>
        </p:nvSpPr>
        <p:spPr>
          <a:xfrm>
            <a:off x="502920" y="3218688"/>
            <a:ext cx="11185855" cy="786384"/>
          </a:xfrm>
          <a:prstGeom prst="roundRect">
            <a:avLst>
              <a:gd name="adj" fmla="val 8000"/>
            </a:avLst>
          </a:prstGeom>
          <a:solidFill>
            <a:srgbClr val="F3F7FD"/>
          </a:solidFill>
          <a:ln w="9525">
            <a:solidFill>
              <a:srgbClr val="E3E9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0936" y="3273552"/>
            <a:ext cx="10929823" cy="694944"/>
          </a:xfrm>
          <a:prstGeom prst="rect">
            <a:avLst/>
          </a:prstGeom>
          <a:noFill/>
        </p:spPr>
        <p:txBody>
          <a:bodyPr wrap="square" anchor="t" lIns="0" rIns="0" tIns="0" bIns="0">
            <a:spAutoFit/>
          </a:bodyPr>
          <a:lstStyle/>
          <a:p>
            <a:pPr algn="l">
              <a:lnSpc>
                <a:spcPct val="95000"/>
              </a:lnSpc>
            </a:pPr>
            <a:r>
              <a:rPr sz="1150" b="1">
                <a:solidFill>
                  <a:srgbClr val="0C1A33"/>
                </a:solidFill>
                <a:latin typeface="Segoe UI"/>
              </a:rPr>
              <a:t>Kullanıcının seçtikleri</a:t>
            </a:r>
          </a:p>
          <a:p>
            <a:pPr algn="l">
              <a:lnSpc>
                <a:spcPct val="95000"/>
              </a:lnSpc>
            </a:pPr>
            <a:r>
              <a:rPr sz="950" b="0">
                <a:solidFill>
                  <a:srgbClr val="5A6B85"/>
                </a:solidFill>
                <a:latin typeface="Segoe UI"/>
              </a:rPr>
              <a:t>Sınıflandırma seviyesi, kişisel veri seviyesi ve tipleri, açık rıza, paylaşım izni ve saklama süresi.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